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82"/>
  </p:notesMasterIdLst>
  <p:sldIdLst>
    <p:sldId id="256" r:id="rId2"/>
    <p:sldId id="257" r:id="rId3"/>
    <p:sldId id="259" r:id="rId4"/>
    <p:sldId id="296" r:id="rId5"/>
    <p:sldId id="300" r:id="rId6"/>
    <p:sldId id="297" r:id="rId7"/>
    <p:sldId id="295" r:id="rId8"/>
    <p:sldId id="313" r:id="rId9"/>
    <p:sldId id="312" r:id="rId10"/>
    <p:sldId id="309" r:id="rId11"/>
    <p:sldId id="308" r:id="rId12"/>
    <p:sldId id="307" r:id="rId13"/>
    <p:sldId id="357" r:id="rId14"/>
    <p:sldId id="305" r:id="rId15"/>
    <p:sldId id="302" r:id="rId16"/>
    <p:sldId id="301" r:id="rId17"/>
    <p:sldId id="315" r:id="rId18"/>
    <p:sldId id="298" r:id="rId19"/>
    <p:sldId id="299" r:id="rId20"/>
    <p:sldId id="304" r:id="rId21"/>
    <p:sldId id="303" r:id="rId22"/>
    <p:sldId id="314" r:id="rId23"/>
    <p:sldId id="320" r:id="rId24"/>
    <p:sldId id="321" r:id="rId25"/>
    <p:sldId id="322" r:id="rId26"/>
    <p:sldId id="323" r:id="rId27"/>
    <p:sldId id="324" r:id="rId28"/>
    <p:sldId id="330" r:id="rId29"/>
    <p:sldId id="325" r:id="rId30"/>
    <p:sldId id="326" r:id="rId31"/>
    <p:sldId id="327" r:id="rId32"/>
    <p:sldId id="328" r:id="rId33"/>
    <p:sldId id="338" r:id="rId34"/>
    <p:sldId id="360" r:id="rId35"/>
    <p:sldId id="336" r:id="rId36"/>
    <p:sldId id="337" r:id="rId37"/>
    <p:sldId id="340" r:id="rId38"/>
    <p:sldId id="334" r:id="rId39"/>
    <p:sldId id="345" r:id="rId40"/>
    <p:sldId id="267" r:id="rId41"/>
    <p:sldId id="344" r:id="rId42"/>
    <p:sldId id="331" r:id="rId43"/>
    <p:sldId id="332" r:id="rId44"/>
    <p:sldId id="287" r:id="rId45"/>
    <p:sldId id="339" r:id="rId46"/>
    <p:sldId id="342" r:id="rId47"/>
    <p:sldId id="343" r:id="rId48"/>
    <p:sldId id="349" r:id="rId49"/>
    <p:sldId id="265" r:id="rId50"/>
    <p:sldId id="318" r:id="rId51"/>
    <p:sldId id="316" r:id="rId52"/>
    <p:sldId id="364" r:id="rId53"/>
    <p:sldId id="310" r:id="rId54"/>
    <p:sldId id="362" r:id="rId55"/>
    <p:sldId id="367" r:id="rId56"/>
    <p:sldId id="365" r:id="rId57"/>
    <p:sldId id="258" r:id="rId58"/>
    <p:sldId id="319" r:id="rId59"/>
    <p:sldId id="363" r:id="rId60"/>
    <p:sldId id="366" r:id="rId61"/>
    <p:sldId id="368" r:id="rId62"/>
    <p:sldId id="369" r:id="rId63"/>
    <p:sldId id="346" r:id="rId64"/>
    <p:sldId id="317" r:id="rId65"/>
    <p:sldId id="361" r:id="rId66"/>
    <p:sldId id="341" r:id="rId67"/>
    <p:sldId id="347" r:id="rId68"/>
    <p:sldId id="348" r:id="rId69"/>
    <p:sldId id="291" r:id="rId70"/>
    <p:sldId id="351" r:id="rId71"/>
    <p:sldId id="352" r:id="rId72"/>
    <p:sldId id="353" r:id="rId73"/>
    <p:sldId id="354" r:id="rId74"/>
    <p:sldId id="355" r:id="rId75"/>
    <p:sldId id="356" r:id="rId76"/>
    <p:sldId id="289" r:id="rId77"/>
    <p:sldId id="268" r:id="rId78"/>
    <p:sldId id="276" r:id="rId79"/>
    <p:sldId id="359" r:id="rId80"/>
    <p:sldId id="28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3" autoAdjust="0"/>
    <p:restoredTop sz="94660"/>
  </p:normalViewPr>
  <p:slideViewPr>
    <p:cSldViewPr snapToGrid="0">
      <p:cViewPr varScale="1">
        <p:scale>
          <a:sx n="63" d="100"/>
          <a:sy n="63" d="100"/>
        </p:scale>
        <p:origin x="84" y="942"/>
      </p:cViewPr>
      <p:guideLst/>
    </p:cSldViewPr>
  </p:slideViewPr>
  <p:notesTextViewPr>
    <p:cViewPr>
      <p:scale>
        <a:sx n="1" d="1"/>
        <a:sy n="1" d="1"/>
      </p:scale>
      <p:origin x="0" y="0"/>
    </p:cViewPr>
  </p:notesTextViewPr>
  <p:sorterViewPr>
    <p:cViewPr>
      <p:scale>
        <a:sx n="33" d="100"/>
        <a:sy n="33" d="100"/>
      </p:scale>
      <p:origin x="0" y="-60"/>
    </p:cViewPr>
  </p:sorterViewPr>
  <p:notesViewPr>
    <p:cSldViewPr snapToGrid="0">
      <p:cViewPr>
        <p:scale>
          <a:sx n="142" d="100"/>
          <a:sy n="142" d="100"/>
        </p:scale>
        <p:origin x="1692" y="-23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B2F98-81DF-4BA1-B5B0-BEAA38C3350F}" type="doc">
      <dgm:prSet loTypeId="urn:microsoft.com/office/officeart/2008/layout/LinedList" loCatId="Inbox" qsTypeId="urn:microsoft.com/office/officeart/2005/8/quickstyle/simple1" qsCatId="simple" csTypeId="urn:microsoft.com/office/officeart/2005/8/colors/accent6_3" csCatId="accent6" phldr="1"/>
      <dgm:spPr/>
      <dgm:t>
        <a:bodyPr/>
        <a:lstStyle/>
        <a:p>
          <a:endParaRPr lang="en-US"/>
        </a:p>
      </dgm:t>
    </dgm:pt>
    <dgm:pt modelId="{18D791C9-9A85-43FD-9377-0E55948B9EE2}">
      <dgm:prSet/>
      <dgm:spPr/>
      <dgm:t>
        <a:bodyPr/>
        <a:lstStyle/>
        <a:p>
          <a:r>
            <a:rPr lang="en-CA" dirty="0">
              <a:latin typeface="Comic Sans MS" panose="030F0702030302020204" pitchFamily="66" charset="0"/>
            </a:rPr>
            <a:t>Overview of Study</a:t>
          </a:r>
          <a:endParaRPr lang="en-US" dirty="0">
            <a:latin typeface="Comic Sans MS" panose="030F0702030302020204" pitchFamily="66" charset="0"/>
          </a:endParaRPr>
        </a:p>
      </dgm:t>
    </dgm:pt>
    <dgm:pt modelId="{646F434B-C0F0-4E88-953A-C5872875851E}" type="parTrans" cxnId="{6ED118D2-1CC1-457D-A81B-D94C3939AE74}">
      <dgm:prSet/>
      <dgm:spPr/>
      <dgm:t>
        <a:bodyPr/>
        <a:lstStyle/>
        <a:p>
          <a:endParaRPr lang="en-US">
            <a:latin typeface="Comic Sans MS" panose="030F0702030302020204" pitchFamily="66" charset="0"/>
          </a:endParaRPr>
        </a:p>
      </dgm:t>
    </dgm:pt>
    <dgm:pt modelId="{535FB63F-4255-48E9-A7A7-24450637A5FC}" type="sibTrans" cxnId="{6ED118D2-1CC1-457D-A81B-D94C3939AE74}">
      <dgm:prSet/>
      <dgm:spPr/>
      <dgm:t>
        <a:bodyPr/>
        <a:lstStyle/>
        <a:p>
          <a:endParaRPr lang="en-US">
            <a:latin typeface="Comic Sans MS" panose="030F0702030302020204" pitchFamily="66" charset="0"/>
          </a:endParaRPr>
        </a:p>
      </dgm:t>
    </dgm:pt>
    <dgm:pt modelId="{09FA00FE-6958-4F7B-8616-6E2C4776B50C}">
      <dgm:prSet/>
      <dgm:spPr/>
      <dgm:t>
        <a:bodyPr/>
        <a:lstStyle/>
        <a:p>
          <a:r>
            <a:rPr lang="en-CA" dirty="0">
              <a:latin typeface="Comic Sans MS" panose="030F0702030302020204" pitchFamily="66" charset="0"/>
            </a:rPr>
            <a:t>Findings</a:t>
          </a:r>
          <a:endParaRPr lang="en-US" dirty="0">
            <a:latin typeface="Comic Sans MS" panose="030F0702030302020204" pitchFamily="66" charset="0"/>
          </a:endParaRPr>
        </a:p>
      </dgm:t>
    </dgm:pt>
    <dgm:pt modelId="{04FDCD54-FCF4-4CDD-B4FB-A6CE0E25B568}" type="parTrans" cxnId="{443A6149-9030-49F6-8C2B-E4B9EE69A1DD}">
      <dgm:prSet/>
      <dgm:spPr/>
      <dgm:t>
        <a:bodyPr/>
        <a:lstStyle/>
        <a:p>
          <a:endParaRPr lang="en-US">
            <a:latin typeface="Comic Sans MS" panose="030F0702030302020204" pitchFamily="66" charset="0"/>
          </a:endParaRPr>
        </a:p>
      </dgm:t>
    </dgm:pt>
    <dgm:pt modelId="{D55981E0-E787-4DA4-A0A5-FCE4EEDC8BF7}" type="sibTrans" cxnId="{443A6149-9030-49F6-8C2B-E4B9EE69A1DD}">
      <dgm:prSet/>
      <dgm:spPr/>
      <dgm:t>
        <a:bodyPr/>
        <a:lstStyle/>
        <a:p>
          <a:endParaRPr lang="en-US">
            <a:latin typeface="Comic Sans MS" panose="030F0702030302020204" pitchFamily="66" charset="0"/>
          </a:endParaRPr>
        </a:p>
      </dgm:t>
    </dgm:pt>
    <dgm:pt modelId="{658B11A2-D0A9-4CEE-B8DD-73F3FFDC0F31}">
      <dgm:prSet/>
      <dgm:spPr/>
      <dgm:t>
        <a:bodyPr/>
        <a:lstStyle/>
        <a:p>
          <a:r>
            <a:rPr lang="en-CA" dirty="0">
              <a:latin typeface="Comic Sans MS" panose="030F0702030302020204" pitchFamily="66" charset="0"/>
            </a:rPr>
            <a:t>Reflections</a:t>
          </a:r>
          <a:endParaRPr lang="en-US" dirty="0">
            <a:latin typeface="Comic Sans MS" panose="030F0702030302020204" pitchFamily="66" charset="0"/>
          </a:endParaRPr>
        </a:p>
      </dgm:t>
    </dgm:pt>
    <dgm:pt modelId="{7E962D68-2DC2-43D6-A49C-389E034BFAD4}" type="parTrans" cxnId="{F05CE142-077D-40B5-99EC-B44AD3FA5409}">
      <dgm:prSet/>
      <dgm:spPr/>
      <dgm:t>
        <a:bodyPr/>
        <a:lstStyle/>
        <a:p>
          <a:endParaRPr lang="en-US">
            <a:latin typeface="Comic Sans MS" panose="030F0702030302020204" pitchFamily="66" charset="0"/>
          </a:endParaRPr>
        </a:p>
      </dgm:t>
    </dgm:pt>
    <dgm:pt modelId="{10C0BD5C-ACEF-4225-8744-AD932B07E3BB}" type="sibTrans" cxnId="{F05CE142-077D-40B5-99EC-B44AD3FA5409}">
      <dgm:prSet/>
      <dgm:spPr/>
      <dgm:t>
        <a:bodyPr/>
        <a:lstStyle/>
        <a:p>
          <a:endParaRPr lang="en-US">
            <a:latin typeface="Comic Sans MS" panose="030F0702030302020204" pitchFamily="66" charset="0"/>
          </a:endParaRPr>
        </a:p>
      </dgm:t>
    </dgm:pt>
    <dgm:pt modelId="{E96CA12F-5C6C-4D41-972A-FC01FC7B1E97}">
      <dgm:prSet/>
      <dgm:spPr/>
      <dgm:t>
        <a:bodyPr/>
        <a:lstStyle/>
        <a:p>
          <a:r>
            <a:rPr lang="en-CA" dirty="0">
              <a:latin typeface="Comic Sans MS" panose="030F0702030302020204" pitchFamily="66" charset="0"/>
            </a:rPr>
            <a:t>Questions &amp; Discussion</a:t>
          </a:r>
          <a:endParaRPr lang="en-US" dirty="0">
            <a:latin typeface="Comic Sans MS" panose="030F0702030302020204" pitchFamily="66" charset="0"/>
          </a:endParaRPr>
        </a:p>
      </dgm:t>
    </dgm:pt>
    <dgm:pt modelId="{A863903C-80D5-48F2-88CC-D049EDCC5150}" type="parTrans" cxnId="{E5E225B4-E7B7-485C-BD56-DAF4E8CD4B63}">
      <dgm:prSet/>
      <dgm:spPr/>
      <dgm:t>
        <a:bodyPr/>
        <a:lstStyle/>
        <a:p>
          <a:endParaRPr lang="en-US">
            <a:latin typeface="Comic Sans MS" panose="030F0702030302020204" pitchFamily="66" charset="0"/>
          </a:endParaRPr>
        </a:p>
      </dgm:t>
    </dgm:pt>
    <dgm:pt modelId="{08A0911F-6D73-4D01-B216-8747D7C08BFD}" type="sibTrans" cxnId="{E5E225B4-E7B7-485C-BD56-DAF4E8CD4B63}">
      <dgm:prSet/>
      <dgm:spPr/>
      <dgm:t>
        <a:bodyPr/>
        <a:lstStyle/>
        <a:p>
          <a:endParaRPr lang="en-US">
            <a:latin typeface="Comic Sans MS" panose="030F0702030302020204" pitchFamily="66" charset="0"/>
          </a:endParaRPr>
        </a:p>
      </dgm:t>
    </dgm:pt>
    <dgm:pt modelId="{D69304E2-3DE9-4A30-BC46-21C56AA3B179}" type="pres">
      <dgm:prSet presAssocID="{D4EB2F98-81DF-4BA1-B5B0-BEAA38C3350F}" presName="vert0" presStyleCnt="0">
        <dgm:presLayoutVars>
          <dgm:dir/>
          <dgm:animOne val="branch"/>
          <dgm:animLvl val="lvl"/>
        </dgm:presLayoutVars>
      </dgm:prSet>
      <dgm:spPr/>
      <dgm:t>
        <a:bodyPr/>
        <a:lstStyle/>
        <a:p>
          <a:endParaRPr lang="en-US"/>
        </a:p>
      </dgm:t>
    </dgm:pt>
    <dgm:pt modelId="{E390D9AA-AA14-403A-A861-E97EB0078968}" type="pres">
      <dgm:prSet presAssocID="{18D791C9-9A85-43FD-9377-0E55948B9EE2}" presName="thickLine" presStyleLbl="alignNode1" presStyleIdx="0" presStyleCnt="4"/>
      <dgm:spPr/>
    </dgm:pt>
    <dgm:pt modelId="{A84156C6-6384-4CB8-B076-25E3DE4CDE59}" type="pres">
      <dgm:prSet presAssocID="{18D791C9-9A85-43FD-9377-0E55948B9EE2}" presName="horz1" presStyleCnt="0"/>
      <dgm:spPr/>
    </dgm:pt>
    <dgm:pt modelId="{603F32A1-06CE-46E7-BE84-87F8BCA04DD8}" type="pres">
      <dgm:prSet presAssocID="{18D791C9-9A85-43FD-9377-0E55948B9EE2}" presName="tx1" presStyleLbl="revTx" presStyleIdx="0" presStyleCnt="4"/>
      <dgm:spPr/>
      <dgm:t>
        <a:bodyPr/>
        <a:lstStyle/>
        <a:p>
          <a:endParaRPr lang="en-US"/>
        </a:p>
      </dgm:t>
    </dgm:pt>
    <dgm:pt modelId="{ADBA1CB1-BF4F-4F1C-9740-7C30985FFC04}" type="pres">
      <dgm:prSet presAssocID="{18D791C9-9A85-43FD-9377-0E55948B9EE2}" presName="vert1" presStyleCnt="0"/>
      <dgm:spPr/>
    </dgm:pt>
    <dgm:pt modelId="{F48761F8-328A-47B2-ADCF-971966149323}" type="pres">
      <dgm:prSet presAssocID="{09FA00FE-6958-4F7B-8616-6E2C4776B50C}" presName="thickLine" presStyleLbl="alignNode1" presStyleIdx="1" presStyleCnt="4"/>
      <dgm:spPr/>
    </dgm:pt>
    <dgm:pt modelId="{519F1040-0892-46F4-8B55-841312534CEB}" type="pres">
      <dgm:prSet presAssocID="{09FA00FE-6958-4F7B-8616-6E2C4776B50C}" presName="horz1" presStyleCnt="0"/>
      <dgm:spPr/>
    </dgm:pt>
    <dgm:pt modelId="{3E5EC2D4-98D0-4F97-9480-B8C1E183EC50}" type="pres">
      <dgm:prSet presAssocID="{09FA00FE-6958-4F7B-8616-6E2C4776B50C}" presName="tx1" presStyleLbl="revTx" presStyleIdx="1" presStyleCnt="4"/>
      <dgm:spPr/>
      <dgm:t>
        <a:bodyPr/>
        <a:lstStyle/>
        <a:p>
          <a:endParaRPr lang="en-US"/>
        </a:p>
      </dgm:t>
    </dgm:pt>
    <dgm:pt modelId="{E14AA3BB-8B9C-4FFA-8071-18A4C88A0673}" type="pres">
      <dgm:prSet presAssocID="{09FA00FE-6958-4F7B-8616-6E2C4776B50C}" presName="vert1" presStyleCnt="0"/>
      <dgm:spPr/>
    </dgm:pt>
    <dgm:pt modelId="{45CEC9E7-1694-43A2-866C-AE94C89DA0C2}" type="pres">
      <dgm:prSet presAssocID="{658B11A2-D0A9-4CEE-B8DD-73F3FFDC0F31}" presName="thickLine" presStyleLbl="alignNode1" presStyleIdx="2" presStyleCnt="4"/>
      <dgm:spPr/>
    </dgm:pt>
    <dgm:pt modelId="{EED0A637-5A83-4112-AB88-96C80C84DD0F}" type="pres">
      <dgm:prSet presAssocID="{658B11A2-D0A9-4CEE-B8DD-73F3FFDC0F31}" presName="horz1" presStyleCnt="0"/>
      <dgm:spPr/>
    </dgm:pt>
    <dgm:pt modelId="{A8E46AD9-A6BE-4E87-A6D1-65B1D6A289F3}" type="pres">
      <dgm:prSet presAssocID="{658B11A2-D0A9-4CEE-B8DD-73F3FFDC0F31}" presName="tx1" presStyleLbl="revTx" presStyleIdx="2" presStyleCnt="4"/>
      <dgm:spPr/>
      <dgm:t>
        <a:bodyPr/>
        <a:lstStyle/>
        <a:p>
          <a:endParaRPr lang="en-US"/>
        </a:p>
      </dgm:t>
    </dgm:pt>
    <dgm:pt modelId="{24467C52-0B8E-4B45-BDF4-BFA0B87AAD92}" type="pres">
      <dgm:prSet presAssocID="{658B11A2-D0A9-4CEE-B8DD-73F3FFDC0F31}" presName="vert1" presStyleCnt="0"/>
      <dgm:spPr/>
    </dgm:pt>
    <dgm:pt modelId="{40E89D46-60FA-4096-A3D9-4EB305FF86B6}" type="pres">
      <dgm:prSet presAssocID="{E96CA12F-5C6C-4D41-972A-FC01FC7B1E97}" presName="thickLine" presStyleLbl="alignNode1" presStyleIdx="3" presStyleCnt="4"/>
      <dgm:spPr/>
    </dgm:pt>
    <dgm:pt modelId="{3946D941-F176-4F33-BB52-6B844AF14324}" type="pres">
      <dgm:prSet presAssocID="{E96CA12F-5C6C-4D41-972A-FC01FC7B1E97}" presName="horz1" presStyleCnt="0"/>
      <dgm:spPr/>
    </dgm:pt>
    <dgm:pt modelId="{8CF005C8-F386-4251-B07D-2F37D22C9395}" type="pres">
      <dgm:prSet presAssocID="{E96CA12F-5C6C-4D41-972A-FC01FC7B1E97}" presName="tx1" presStyleLbl="revTx" presStyleIdx="3" presStyleCnt="4"/>
      <dgm:spPr/>
      <dgm:t>
        <a:bodyPr/>
        <a:lstStyle/>
        <a:p>
          <a:endParaRPr lang="en-US"/>
        </a:p>
      </dgm:t>
    </dgm:pt>
    <dgm:pt modelId="{96C573A1-12B6-4B0A-A50E-4007EBED533E}" type="pres">
      <dgm:prSet presAssocID="{E96CA12F-5C6C-4D41-972A-FC01FC7B1E97}" presName="vert1" presStyleCnt="0"/>
      <dgm:spPr/>
    </dgm:pt>
  </dgm:ptLst>
  <dgm:cxnLst>
    <dgm:cxn modelId="{9163D6AE-8BA9-42B8-9C10-65A3AE91A67A}" type="presOf" srcId="{09FA00FE-6958-4F7B-8616-6E2C4776B50C}" destId="{3E5EC2D4-98D0-4F97-9480-B8C1E183EC50}" srcOrd="0" destOrd="0" presId="urn:microsoft.com/office/officeart/2008/layout/LinedList"/>
    <dgm:cxn modelId="{A8637F70-9CFE-4415-AB8B-DE3845AA4FB4}" type="presOf" srcId="{658B11A2-D0A9-4CEE-B8DD-73F3FFDC0F31}" destId="{A8E46AD9-A6BE-4E87-A6D1-65B1D6A289F3}" srcOrd="0" destOrd="0" presId="urn:microsoft.com/office/officeart/2008/layout/LinedList"/>
    <dgm:cxn modelId="{1F1F0A57-2E2D-4B78-96E7-B40D90FB86F6}" type="presOf" srcId="{D4EB2F98-81DF-4BA1-B5B0-BEAA38C3350F}" destId="{D69304E2-3DE9-4A30-BC46-21C56AA3B179}" srcOrd="0" destOrd="0" presId="urn:microsoft.com/office/officeart/2008/layout/LinedList"/>
    <dgm:cxn modelId="{6ED118D2-1CC1-457D-A81B-D94C3939AE74}" srcId="{D4EB2F98-81DF-4BA1-B5B0-BEAA38C3350F}" destId="{18D791C9-9A85-43FD-9377-0E55948B9EE2}" srcOrd="0" destOrd="0" parTransId="{646F434B-C0F0-4E88-953A-C5872875851E}" sibTransId="{535FB63F-4255-48E9-A7A7-24450637A5FC}"/>
    <dgm:cxn modelId="{E5E225B4-E7B7-485C-BD56-DAF4E8CD4B63}" srcId="{D4EB2F98-81DF-4BA1-B5B0-BEAA38C3350F}" destId="{E96CA12F-5C6C-4D41-972A-FC01FC7B1E97}" srcOrd="3" destOrd="0" parTransId="{A863903C-80D5-48F2-88CC-D049EDCC5150}" sibTransId="{08A0911F-6D73-4D01-B216-8747D7C08BFD}"/>
    <dgm:cxn modelId="{D478D482-0CDC-4352-8586-4428C7C41BBA}" type="presOf" srcId="{E96CA12F-5C6C-4D41-972A-FC01FC7B1E97}" destId="{8CF005C8-F386-4251-B07D-2F37D22C9395}" srcOrd="0" destOrd="0" presId="urn:microsoft.com/office/officeart/2008/layout/LinedList"/>
    <dgm:cxn modelId="{443A6149-9030-49F6-8C2B-E4B9EE69A1DD}" srcId="{D4EB2F98-81DF-4BA1-B5B0-BEAA38C3350F}" destId="{09FA00FE-6958-4F7B-8616-6E2C4776B50C}" srcOrd="1" destOrd="0" parTransId="{04FDCD54-FCF4-4CDD-B4FB-A6CE0E25B568}" sibTransId="{D55981E0-E787-4DA4-A0A5-FCE4EEDC8BF7}"/>
    <dgm:cxn modelId="{719D3070-4B5A-4FB1-A471-8A76228D1041}" type="presOf" srcId="{18D791C9-9A85-43FD-9377-0E55948B9EE2}" destId="{603F32A1-06CE-46E7-BE84-87F8BCA04DD8}" srcOrd="0" destOrd="0" presId="urn:microsoft.com/office/officeart/2008/layout/LinedList"/>
    <dgm:cxn modelId="{F05CE142-077D-40B5-99EC-B44AD3FA5409}" srcId="{D4EB2F98-81DF-4BA1-B5B0-BEAA38C3350F}" destId="{658B11A2-D0A9-4CEE-B8DD-73F3FFDC0F31}" srcOrd="2" destOrd="0" parTransId="{7E962D68-2DC2-43D6-A49C-389E034BFAD4}" sibTransId="{10C0BD5C-ACEF-4225-8744-AD932B07E3BB}"/>
    <dgm:cxn modelId="{54E97722-DF47-45C0-88F2-5E7F4EBC5754}" type="presParOf" srcId="{D69304E2-3DE9-4A30-BC46-21C56AA3B179}" destId="{E390D9AA-AA14-403A-A861-E97EB0078968}" srcOrd="0" destOrd="0" presId="urn:microsoft.com/office/officeart/2008/layout/LinedList"/>
    <dgm:cxn modelId="{0D453678-FAE3-49DC-A56D-E7AB52A912AC}" type="presParOf" srcId="{D69304E2-3DE9-4A30-BC46-21C56AA3B179}" destId="{A84156C6-6384-4CB8-B076-25E3DE4CDE59}" srcOrd="1" destOrd="0" presId="urn:microsoft.com/office/officeart/2008/layout/LinedList"/>
    <dgm:cxn modelId="{9F88B52D-EFBD-4E4F-8EA2-025CCD8BC1FC}" type="presParOf" srcId="{A84156C6-6384-4CB8-B076-25E3DE4CDE59}" destId="{603F32A1-06CE-46E7-BE84-87F8BCA04DD8}" srcOrd="0" destOrd="0" presId="urn:microsoft.com/office/officeart/2008/layout/LinedList"/>
    <dgm:cxn modelId="{59A09526-9588-4BAD-B3B5-A9E4A8FC5D9E}" type="presParOf" srcId="{A84156C6-6384-4CB8-B076-25E3DE4CDE59}" destId="{ADBA1CB1-BF4F-4F1C-9740-7C30985FFC04}" srcOrd="1" destOrd="0" presId="urn:microsoft.com/office/officeart/2008/layout/LinedList"/>
    <dgm:cxn modelId="{117CF4B4-E66E-4A60-9B82-9218279F0D0D}" type="presParOf" srcId="{D69304E2-3DE9-4A30-BC46-21C56AA3B179}" destId="{F48761F8-328A-47B2-ADCF-971966149323}" srcOrd="2" destOrd="0" presId="urn:microsoft.com/office/officeart/2008/layout/LinedList"/>
    <dgm:cxn modelId="{7A7D12AE-F43B-4301-89AB-F1979742B0E1}" type="presParOf" srcId="{D69304E2-3DE9-4A30-BC46-21C56AA3B179}" destId="{519F1040-0892-46F4-8B55-841312534CEB}" srcOrd="3" destOrd="0" presId="urn:microsoft.com/office/officeart/2008/layout/LinedList"/>
    <dgm:cxn modelId="{095C6E20-D80C-455D-A621-51A8E3349BD2}" type="presParOf" srcId="{519F1040-0892-46F4-8B55-841312534CEB}" destId="{3E5EC2D4-98D0-4F97-9480-B8C1E183EC50}" srcOrd="0" destOrd="0" presId="urn:microsoft.com/office/officeart/2008/layout/LinedList"/>
    <dgm:cxn modelId="{28DA89C5-BF86-4CEC-AF1B-3C7443D51B29}" type="presParOf" srcId="{519F1040-0892-46F4-8B55-841312534CEB}" destId="{E14AA3BB-8B9C-4FFA-8071-18A4C88A0673}" srcOrd="1" destOrd="0" presId="urn:microsoft.com/office/officeart/2008/layout/LinedList"/>
    <dgm:cxn modelId="{547F0818-590A-4436-8497-FC37F829C11B}" type="presParOf" srcId="{D69304E2-3DE9-4A30-BC46-21C56AA3B179}" destId="{45CEC9E7-1694-43A2-866C-AE94C89DA0C2}" srcOrd="4" destOrd="0" presId="urn:microsoft.com/office/officeart/2008/layout/LinedList"/>
    <dgm:cxn modelId="{4134AA4E-05D5-496A-BB60-26C44D82900A}" type="presParOf" srcId="{D69304E2-3DE9-4A30-BC46-21C56AA3B179}" destId="{EED0A637-5A83-4112-AB88-96C80C84DD0F}" srcOrd="5" destOrd="0" presId="urn:microsoft.com/office/officeart/2008/layout/LinedList"/>
    <dgm:cxn modelId="{11A43553-606D-4C3C-B414-7DDAD0448DF8}" type="presParOf" srcId="{EED0A637-5A83-4112-AB88-96C80C84DD0F}" destId="{A8E46AD9-A6BE-4E87-A6D1-65B1D6A289F3}" srcOrd="0" destOrd="0" presId="urn:microsoft.com/office/officeart/2008/layout/LinedList"/>
    <dgm:cxn modelId="{DC502DCF-5A07-454F-942D-636293E0712B}" type="presParOf" srcId="{EED0A637-5A83-4112-AB88-96C80C84DD0F}" destId="{24467C52-0B8E-4B45-BDF4-BFA0B87AAD92}" srcOrd="1" destOrd="0" presId="urn:microsoft.com/office/officeart/2008/layout/LinedList"/>
    <dgm:cxn modelId="{8F3E9466-C8B3-4A47-AB7B-F98F619D94A5}" type="presParOf" srcId="{D69304E2-3DE9-4A30-BC46-21C56AA3B179}" destId="{40E89D46-60FA-4096-A3D9-4EB305FF86B6}" srcOrd="6" destOrd="0" presId="urn:microsoft.com/office/officeart/2008/layout/LinedList"/>
    <dgm:cxn modelId="{E576CDF6-FC12-4D18-A306-06176C3C2C9E}" type="presParOf" srcId="{D69304E2-3DE9-4A30-BC46-21C56AA3B179}" destId="{3946D941-F176-4F33-BB52-6B844AF14324}" srcOrd="7" destOrd="0" presId="urn:microsoft.com/office/officeart/2008/layout/LinedList"/>
    <dgm:cxn modelId="{3F75D67C-C7FC-42C9-86F8-4226B095B767}" type="presParOf" srcId="{3946D941-F176-4F33-BB52-6B844AF14324}" destId="{8CF005C8-F386-4251-B07D-2F37D22C9395}" srcOrd="0" destOrd="0" presId="urn:microsoft.com/office/officeart/2008/layout/LinedList"/>
    <dgm:cxn modelId="{F691DCDB-3CBC-41E4-9E2E-63A35852E396}" type="presParOf" srcId="{3946D941-F176-4F33-BB52-6B844AF14324}" destId="{96C573A1-12B6-4B0A-A50E-4007EBED53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EB2F98-81DF-4BA1-B5B0-BEAA38C3350F}" type="doc">
      <dgm:prSet loTypeId="urn:microsoft.com/office/officeart/2008/layout/LinedList" loCatId="Inbox" qsTypeId="urn:microsoft.com/office/officeart/2005/8/quickstyle/simple1" qsCatId="simple" csTypeId="urn:microsoft.com/office/officeart/2005/8/colors/accent6_3" csCatId="accent6" phldr="1"/>
      <dgm:spPr/>
      <dgm:t>
        <a:bodyPr/>
        <a:lstStyle/>
        <a:p>
          <a:endParaRPr lang="en-US"/>
        </a:p>
      </dgm:t>
    </dgm:pt>
    <dgm:pt modelId="{18D791C9-9A85-43FD-9377-0E55948B9EE2}">
      <dgm:prSet/>
      <dgm:spPr/>
      <dgm:t>
        <a:bodyPr/>
        <a:lstStyle/>
        <a:p>
          <a:r>
            <a:rPr lang="en-CA" dirty="0">
              <a:latin typeface="Comic Sans MS" panose="030F0702030302020204" pitchFamily="66" charset="0"/>
            </a:rPr>
            <a:t>Overview of Study</a:t>
          </a:r>
          <a:endParaRPr lang="en-US" dirty="0">
            <a:latin typeface="Comic Sans MS" panose="030F0702030302020204" pitchFamily="66" charset="0"/>
          </a:endParaRPr>
        </a:p>
      </dgm:t>
    </dgm:pt>
    <dgm:pt modelId="{646F434B-C0F0-4E88-953A-C5872875851E}" type="parTrans" cxnId="{6ED118D2-1CC1-457D-A81B-D94C3939AE74}">
      <dgm:prSet/>
      <dgm:spPr/>
      <dgm:t>
        <a:bodyPr/>
        <a:lstStyle/>
        <a:p>
          <a:endParaRPr lang="en-US">
            <a:latin typeface="Comic Sans MS" panose="030F0702030302020204" pitchFamily="66" charset="0"/>
          </a:endParaRPr>
        </a:p>
      </dgm:t>
    </dgm:pt>
    <dgm:pt modelId="{535FB63F-4255-48E9-A7A7-24450637A5FC}" type="sibTrans" cxnId="{6ED118D2-1CC1-457D-A81B-D94C3939AE74}">
      <dgm:prSet/>
      <dgm:spPr/>
      <dgm:t>
        <a:bodyPr/>
        <a:lstStyle/>
        <a:p>
          <a:endParaRPr lang="en-US">
            <a:latin typeface="Comic Sans MS" panose="030F0702030302020204" pitchFamily="66" charset="0"/>
          </a:endParaRPr>
        </a:p>
      </dgm:t>
    </dgm:pt>
    <dgm:pt modelId="{2AE59623-8DD6-4EC4-9AE1-436DBCD9337F}">
      <dgm:prSet/>
      <dgm:spPr/>
      <dgm:t>
        <a:bodyPr/>
        <a:lstStyle/>
        <a:p>
          <a:r>
            <a:rPr lang="en-CA" dirty="0">
              <a:latin typeface="Comic Sans MS" panose="030F0702030302020204" pitchFamily="66" charset="0"/>
            </a:rPr>
            <a:t>Research Approach</a:t>
          </a:r>
          <a:endParaRPr lang="en-US" dirty="0">
            <a:latin typeface="Comic Sans MS" panose="030F0702030302020204" pitchFamily="66" charset="0"/>
          </a:endParaRPr>
        </a:p>
      </dgm:t>
    </dgm:pt>
    <dgm:pt modelId="{06FB1C0E-9A87-4B08-A658-EFE290AB1E60}" type="parTrans" cxnId="{3BAF1C54-6856-4D43-952E-D5413A224E17}">
      <dgm:prSet/>
      <dgm:spPr/>
      <dgm:t>
        <a:bodyPr/>
        <a:lstStyle/>
        <a:p>
          <a:endParaRPr lang="en-US">
            <a:latin typeface="Comic Sans MS" panose="030F0702030302020204" pitchFamily="66" charset="0"/>
          </a:endParaRPr>
        </a:p>
      </dgm:t>
    </dgm:pt>
    <dgm:pt modelId="{78ACBF31-8473-49FE-B774-85637CF1DC67}" type="sibTrans" cxnId="{3BAF1C54-6856-4D43-952E-D5413A224E17}">
      <dgm:prSet/>
      <dgm:spPr/>
      <dgm:t>
        <a:bodyPr/>
        <a:lstStyle/>
        <a:p>
          <a:endParaRPr lang="en-US">
            <a:latin typeface="Comic Sans MS" panose="030F0702030302020204" pitchFamily="66" charset="0"/>
          </a:endParaRPr>
        </a:p>
      </dgm:t>
    </dgm:pt>
    <dgm:pt modelId="{09FA00FE-6958-4F7B-8616-6E2C4776B50C}">
      <dgm:prSet/>
      <dgm:spPr/>
      <dgm:t>
        <a:bodyPr/>
        <a:lstStyle/>
        <a:p>
          <a:r>
            <a:rPr lang="en-CA" dirty="0">
              <a:latin typeface="Comic Sans MS" panose="030F0702030302020204" pitchFamily="66" charset="0"/>
            </a:rPr>
            <a:t>Findings</a:t>
          </a:r>
          <a:endParaRPr lang="en-US" dirty="0">
            <a:latin typeface="Comic Sans MS" panose="030F0702030302020204" pitchFamily="66" charset="0"/>
          </a:endParaRPr>
        </a:p>
      </dgm:t>
    </dgm:pt>
    <dgm:pt modelId="{04FDCD54-FCF4-4CDD-B4FB-A6CE0E25B568}" type="parTrans" cxnId="{443A6149-9030-49F6-8C2B-E4B9EE69A1DD}">
      <dgm:prSet/>
      <dgm:spPr/>
      <dgm:t>
        <a:bodyPr/>
        <a:lstStyle/>
        <a:p>
          <a:endParaRPr lang="en-US">
            <a:latin typeface="Comic Sans MS" panose="030F0702030302020204" pitchFamily="66" charset="0"/>
          </a:endParaRPr>
        </a:p>
      </dgm:t>
    </dgm:pt>
    <dgm:pt modelId="{D55981E0-E787-4DA4-A0A5-FCE4EEDC8BF7}" type="sibTrans" cxnId="{443A6149-9030-49F6-8C2B-E4B9EE69A1DD}">
      <dgm:prSet/>
      <dgm:spPr/>
      <dgm:t>
        <a:bodyPr/>
        <a:lstStyle/>
        <a:p>
          <a:endParaRPr lang="en-US">
            <a:latin typeface="Comic Sans MS" panose="030F0702030302020204" pitchFamily="66" charset="0"/>
          </a:endParaRPr>
        </a:p>
      </dgm:t>
    </dgm:pt>
    <dgm:pt modelId="{658B11A2-D0A9-4CEE-B8DD-73F3FFDC0F31}">
      <dgm:prSet/>
      <dgm:spPr/>
      <dgm:t>
        <a:bodyPr/>
        <a:lstStyle/>
        <a:p>
          <a:r>
            <a:rPr lang="en-CA" dirty="0">
              <a:latin typeface="Comic Sans MS" panose="030F0702030302020204" pitchFamily="66" charset="0"/>
            </a:rPr>
            <a:t>Reflections</a:t>
          </a:r>
          <a:endParaRPr lang="en-US" dirty="0">
            <a:latin typeface="Comic Sans MS" panose="030F0702030302020204" pitchFamily="66" charset="0"/>
          </a:endParaRPr>
        </a:p>
      </dgm:t>
    </dgm:pt>
    <dgm:pt modelId="{7E962D68-2DC2-43D6-A49C-389E034BFAD4}" type="parTrans" cxnId="{F05CE142-077D-40B5-99EC-B44AD3FA5409}">
      <dgm:prSet/>
      <dgm:spPr/>
      <dgm:t>
        <a:bodyPr/>
        <a:lstStyle/>
        <a:p>
          <a:endParaRPr lang="en-US">
            <a:latin typeface="Comic Sans MS" panose="030F0702030302020204" pitchFamily="66" charset="0"/>
          </a:endParaRPr>
        </a:p>
      </dgm:t>
    </dgm:pt>
    <dgm:pt modelId="{10C0BD5C-ACEF-4225-8744-AD932B07E3BB}" type="sibTrans" cxnId="{F05CE142-077D-40B5-99EC-B44AD3FA5409}">
      <dgm:prSet/>
      <dgm:spPr/>
      <dgm:t>
        <a:bodyPr/>
        <a:lstStyle/>
        <a:p>
          <a:endParaRPr lang="en-US">
            <a:latin typeface="Comic Sans MS" panose="030F0702030302020204" pitchFamily="66" charset="0"/>
          </a:endParaRPr>
        </a:p>
      </dgm:t>
    </dgm:pt>
    <dgm:pt modelId="{E96CA12F-5C6C-4D41-972A-FC01FC7B1E97}">
      <dgm:prSet/>
      <dgm:spPr/>
      <dgm:t>
        <a:bodyPr/>
        <a:lstStyle/>
        <a:p>
          <a:r>
            <a:rPr lang="en-CA" dirty="0">
              <a:latin typeface="Comic Sans MS" panose="030F0702030302020204" pitchFamily="66" charset="0"/>
            </a:rPr>
            <a:t>Questions &amp; Discussion</a:t>
          </a:r>
          <a:endParaRPr lang="en-US" dirty="0">
            <a:latin typeface="Comic Sans MS" panose="030F0702030302020204" pitchFamily="66" charset="0"/>
          </a:endParaRPr>
        </a:p>
      </dgm:t>
    </dgm:pt>
    <dgm:pt modelId="{A863903C-80D5-48F2-88CC-D049EDCC5150}" type="parTrans" cxnId="{E5E225B4-E7B7-485C-BD56-DAF4E8CD4B63}">
      <dgm:prSet/>
      <dgm:spPr/>
      <dgm:t>
        <a:bodyPr/>
        <a:lstStyle/>
        <a:p>
          <a:endParaRPr lang="en-US">
            <a:latin typeface="Comic Sans MS" panose="030F0702030302020204" pitchFamily="66" charset="0"/>
          </a:endParaRPr>
        </a:p>
      </dgm:t>
    </dgm:pt>
    <dgm:pt modelId="{08A0911F-6D73-4D01-B216-8747D7C08BFD}" type="sibTrans" cxnId="{E5E225B4-E7B7-485C-BD56-DAF4E8CD4B63}">
      <dgm:prSet/>
      <dgm:spPr/>
      <dgm:t>
        <a:bodyPr/>
        <a:lstStyle/>
        <a:p>
          <a:endParaRPr lang="en-US">
            <a:latin typeface="Comic Sans MS" panose="030F0702030302020204" pitchFamily="66" charset="0"/>
          </a:endParaRPr>
        </a:p>
      </dgm:t>
    </dgm:pt>
    <dgm:pt modelId="{D69304E2-3DE9-4A30-BC46-21C56AA3B179}" type="pres">
      <dgm:prSet presAssocID="{D4EB2F98-81DF-4BA1-B5B0-BEAA38C3350F}" presName="vert0" presStyleCnt="0">
        <dgm:presLayoutVars>
          <dgm:dir/>
          <dgm:animOne val="branch"/>
          <dgm:animLvl val="lvl"/>
        </dgm:presLayoutVars>
      </dgm:prSet>
      <dgm:spPr/>
      <dgm:t>
        <a:bodyPr/>
        <a:lstStyle/>
        <a:p>
          <a:endParaRPr lang="en-US"/>
        </a:p>
      </dgm:t>
    </dgm:pt>
    <dgm:pt modelId="{E390D9AA-AA14-403A-A861-E97EB0078968}" type="pres">
      <dgm:prSet presAssocID="{18D791C9-9A85-43FD-9377-0E55948B9EE2}" presName="thickLine" presStyleLbl="alignNode1" presStyleIdx="0" presStyleCnt="5"/>
      <dgm:spPr/>
    </dgm:pt>
    <dgm:pt modelId="{A84156C6-6384-4CB8-B076-25E3DE4CDE59}" type="pres">
      <dgm:prSet presAssocID="{18D791C9-9A85-43FD-9377-0E55948B9EE2}" presName="horz1" presStyleCnt="0"/>
      <dgm:spPr/>
    </dgm:pt>
    <dgm:pt modelId="{603F32A1-06CE-46E7-BE84-87F8BCA04DD8}" type="pres">
      <dgm:prSet presAssocID="{18D791C9-9A85-43FD-9377-0E55948B9EE2}" presName="tx1" presStyleLbl="revTx" presStyleIdx="0" presStyleCnt="5"/>
      <dgm:spPr/>
      <dgm:t>
        <a:bodyPr/>
        <a:lstStyle/>
        <a:p>
          <a:endParaRPr lang="en-US"/>
        </a:p>
      </dgm:t>
    </dgm:pt>
    <dgm:pt modelId="{ADBA1CB1-BF4F-4F1C-9740-7C30985FFC04}" type="pres">
      <dgm:prSet presAssocID="{18D791C9-9A85-43FD-9377-0E55948B9EE2}" presName="vert1" presStyleCnt="0"/>
      <dgm:spPr/>
    </dgm:pt>
    <dgm:pt modelId="{0369F4F5-02D9-49B6-9784-99AD5E0A9492}" type="pres">
      <dgm:prSet presAssocID="{2AE59623-8DD6-4EC4-9AE1-436DBCD9337F}" presName="thickLine" presStyleLbl="alignNode1" presStyleIdx="1" presStyleCnt="5"/>
      <dgm:spPr/>
    </dgm:pt>
    <dgm:pt modelId="{BA0B75AE-9E28-4BB7-BB92-25803F244F70}" type="pres">
      <dgm:prSet presAssocID="{2AE59623-8DD6-4EC4-9AE1-436DBCD9337F}" presName="horz1" presStyleCnt="0"/>
      <dgm:spPr/>
    </dgm:pt>
    <dgm:pt modelId="{78E396E2-FF7B-4CCA-93F2-1D69C4FC88CB}" type="pres">
      <dgm:prSet presAssocID="{2AE59623-8DD6-4EC4-9AE1-436DBCD9337F}" presName="tx1" presStyleLbl="revTx" presStyleIdx="1" presStyleCnt="5"/>
      <dgm:spPr/>
      <dgm:t>
        <a:bodyPr/>
        <a:lstStyle/>
        <a:p>
          <a:endParaRPr lang="en-US"/>
        </a:p>
      </dgm:t>
    </dgm:pt>
    <dgm:pt modelId="{736F4EB6-4ECD-4192-81D0-34D63B417324}" type="pres">
      <dgm:prSet presAssocID="{2AE59623-8DD6-4EC4-9AE1-436DBCD9337F}" presName="vert1" presStyleCnt="0"/>
      <dgm:spPr/>
    </dgm:pt>
    <dgm:pt modelId="{F48761F8-328A-47B2-ADCF-971966149323}" type="pres">
      <dgm:prSet presAssocID="{09FA00FE-6958-4F7B-8616-6E2C4776B50C}" presName="thickLine" presStyleLbl="alignNode1" presStyleIdx="2" presStyleCnt="5"/>
      <dgm:spPr/>
    </dgm:pt>
    <dgm:pt modelId="{519F1040-0892-46F4-8B55-841312534CEB}" type="pres">
      <dgm:prSet presAssocID="{09FA00FE-6958-4F7B-8616-6E2C4776B50C}" presName="horz1" presStyleCnt="0"/>
      <dgm:spPr/>
    </dgm:pt>
    <dgm:pt modelId="{3E5EC2D4-98D0-4F97-9480-B8C1E183EC50}" type="pres">
      <dgm:prSet presAssocID="{09FA00FE-6958-4F7B-8616-6E2C4776B50C}" presName="tx1" presStyleLbl="revTx" presStyleIdx="2" presStyleCnt="5"/>
      <dgm:spPr/>
      <dgm:t>
        <a:bodyPr/>
        <a:lstStyle/>
        <a:p>
          <a:endParaRPr lang="en-US"/>
        </a:p>
      </dgm:t>
    </dgm:pt>
    <dgm:pt modelId="{E14AA3BB-8B9C-4FFA-8071-18A4C88A0673}" type="pres">
      <dgm:prSet presAssocID="{09FA00FE-6958-4F7B-8616-6E2C4776B50C}" presName="vert1" presStyleCnt="0"/>
      <dgm:spPr/>
    </dgm:pt>
    <dgm:pt modelId="{45CEC9E7-1694-43A2-866C-AE94C89DA0C2}" type="pres">
      <dgm:prSet presAssocID="{658B11A2-D0A9-4CEE-B8DD-73F3FFDC0F31}" presName="thickLine" presStyleLbl="alignNode1" presStyleIdx="3" presStyleCnt="5"/>
      <dgm:spPr/>
    </dgm:pt>
    <dgm:pt modelId="{EED0A637-5A83-4112-AB88-96C80C84DD0F}" type="pres">
      <dgm:prSet presAssocID="{658B11A2-D0A9-4CEE-B8DD-73F3FFDC0F31}" presName="horz1" presStyleCnt="0"/>
      <dgm:spPr/>
    </dgm:pt>
    <dgm:pt modelId="{A8E46AD9-A6BE-4E87-A6D1-65B1D6A289F3}" type="pres">
      <dgm:prSet presAssocID="{658B11A2-D0A9-4CEE-B8DD-73F3FFDC0F31}" presName="tx1" presStyleLbl="revTx" presStyleIdx="3" presStyleCnt="5"/>
      <dgm:spPr/>
      <dgm:t>
        <a:bodyPr/>
        <a:lstStyle/>
        <a:p>
          <a:endParaRPr lang="en-US"/>
        </a:p>
      </dgm:t>
    </dgm:pt>
    <dgm:pt modelId="{24467C52-0B8E-4B45-BDF4-BFA0B87AAD92}" type="pres">
      <dgm:prSet presAssocID="{658B11A2-D0A9-4CEE-B8DD-73F3FFDC0F31}" presName="vert1" presStyleCnt="0"/>
      <dgm:spPr/>
    </dgm:pt>
    <dgm:pt modelId="{40E89D46-60FA-4096-A3D9-4EB305FF86B6}" type="pres">
      <dgm:prSet presAssocID="{E96CA12F-5C6C-4D41-972A-FC01FC7B1E97}" presName="thickLine" presStyleLbl="alignNode1" presStyleIdx="4" presStyleCnt="5"/>
      <dgm:spPr/>
    </dgm:pt>
    <dgm:pt modelId="{3946D941-F176-4F33-BB52-6B844AF14324}" type="pres">
      <dgm:prSet presAssocID="{E96CA12F-5C6C-4D41-972A-FC01FC7B1E97}" presName="horz1" presStyleCnt="0"/>
      <dgm:spPr/>
    </dgm:pt>
    <dgm:pt modelId="{8CF005C8-F386-4251-B07D-2F37D22C9395}" type="pres">
      <dgm:prSet presAssocID="{E96CA12F-5C6C-4D41-972A-FC01FC7B1E97}" presName="tx1" presStyleLbl="revTx" presStyleIdx="4" presStyleCnt="5"/>
      <dgm:spPr/>
      <dgm:t>
        <a:bodyPr/>
        <a:lstStyle/>
        <a:p>
          <a:endParaRPr lang="en-US"/>
        </a:p>
      </dgm:t>
    </dgm:pt>
    <dgm:pt modelId="{96C573A1-12B6-4B0A-A50E-4007EBED533E}" type="pres">
      <dgm:prSet presAssocID="{E96CA12F-5C6C-4D41-972A-FC01FC7B1E97}" presName="vert1" presStyleCnt="0"/>
      <dgm:spPr/>
    </dgm:pt>
  </dgm:ptLst>
  <dgm:cxnLst>
    <dgm:cxn modelId="{9163D6AE-8BA9-42B8-9C10-65A3AE91A67A}" type="presOf" srcId="{09FA00FE-6958-4F7B-8616-6E2C4776B50C}" destId="{3E5EC2D4-98D0-4F97-9480-B8C1E183EC50}" srcOrd="0" destOrd="0" presId="urn:microsoft.com/office/officeart/2008/layout/LinedList"/>
    <dgm:cxn modelId="{A8637F70-9CFE-4415-AB8B-DE3845AA4FB4}" type="presOf" srcId="{658B11A2-D0A9-4CEE-B8DD-73F3FFDC0F31}" destId="{A8E46AD9-A6BE-4E87-A6D1-65B1D6A289F3}" srcOrd="0" destOrd="0" presId="urn:microsoft.com/office/officeart/2008/layout/LinedList"/>
    <dgm:cxn modelId="{1F1F0A57-2E2D-4B78-96E7-B40D90FB86F6}" type="presOf" srcId="{D4EB2F98-81DF-4BA1-B5B0-BEAA38C3350F}" destId="{D69304E2-3DE9-4A30-BC46-21C56AA3B179}" srcOrd="0" destOrd="0" presId="urn:microsoft.com/office/officeart/2008/layout/LinedList"/>
    <dgm:cxn modelId="{6ED118D2-1CC1-457D-A81B-D94C3939AE74}" srcId="{D4EB2F98-81DF-4BA1-B5B0-BEAA38C3350F}" destId="{18D791C9-9A85-43FD-9377-0E55948B9EE2}" srcOrd="0" destOrd="0" parTransId="{646F434B-C0F0-4E88-953A-C5872875851E}" sibTransId="{535FB63F-4255-48E9-A7A7-24450637A5FC}"/>
    <dgm:cxn modelId="{E5E225B4-E7B7-485C-BD56-DAF4E8CD4B63}" srcId="{D4EB2F98-81DF-4BA1-B5B0-BEAA38C3350F}" destId="{E96CA12F-5C6C-4D41-972A-FC01FC7B1E97}" srcOrd="4" destOrd="0" parTransId="{A863903C-80D5-48F2-88CC-D049EDCC5150}" sibTransId="{08A0911F-6D73-4D01-B216-8747D7C08BFD}"/>
    <dgm:cxn modelId="{D478D482-0CDC-4352-8586-4428C7C41BBA}" type="presOf" srcId="{E96CA12F-5C6C-4D41-972A-FC01FC7B1E97}" destId="{8CF005C8-F386-4251-B07D-2F37D22C9395}" srcOrd="0" destOrd="0" presId="urn:microsoft.com/office/officeart/2008/layout/LinedList"/>
    <dgm:cxn modelId="{443A6149-9030-49F6-8C2B-E4B9EE69A1DD}" srcId="{D4EB2F98-81DF-4BA1-B5B0-BEAA38C3350F}" destId="{09FA00FE-6958-4F7B-8616-6E2C4776B50C}" srcOrd="2" destOrd="0" parTransId="{04FDCD54-FCF4-4CDD-B4FB-A6CE0E25B568}" sibTransId="{D55981E0-E787-4DA4-A0A5-FCE4EEDC8BF7}"/>
    <dgm:cxn modelId="{1746CBDD-A2CE-48A4-A561-3769FFE7161D}" type="presOf" srcId="{2AE59623-8DD6-4EC4-9AE1-436DBCD9337F}" destId="{78E396E2-FF7B-4CCA-93F2-1D69C4FC88CB}" srcOrd="0" destOrd="0" presId="urn:microsoft.com/office/officeart/2008/layout/LinedList"/>
    <dgm:cxn modelId="{3BAF1C54-6856-4D43-952E-D5413A224E17}" srcId="{D4EB2F98-81DF-4BA1-B5B0-BEAA38C3350F}" destId="{2AE59623-8DD6-4EC4-9AE1-436DBCD9337F}" srcOrd="1" destOrd="0" parTransId="{06FB1C0E-9A87-4B08-A658-EFE290AB1E60}" sibTransId="{78ACBF31-8473-49FE-B774-85637CF1DC67}"/>
    <dgm:cxn modelId="{719D3070-4B5A-4FB1-A471-8A76228D1041}" type="presOf" srcId="{18D791C9-9A85-43FD-9377-0E55948B9EE2}" destId="{603F32A1-06CE-46E7-BE84-87F8BCA04DD8}" srcOrd="0" destOrd="0" presId="urn:microsoft.com/office/officeart/2008/layout/LinedList"/>
    <dgm:cxn modelId="{F05CE142-077D-40B5-99EC-B44AD3FA5409}" srcId="{D4EB2F98-81DF-4BA1-B5B0-BEAA38C3350F}" destId="{658B11A2-D0A9-4CEE-B8DD-73F3FFDC0F31}" srcOrd="3" destOrd="0" parTransId="{7E962D68-2DC2-43D6-A49C-389E034BFAD4}" sibTransId="{10C0BD5C-ACEF-4225-8744-AD932B07E3BB}"/>
    <dgm:cxn modelId="{54E97722-DF47-45C0-88F2-5E7F4EBC5754}" type="presParOf" srcId="{D69304E2-3DE9-4A30-BC46-21C56AA3B179}" destId="{E390D9AA-AA14-403A-A861-E97EB0078968}" srcOrd="0" destOrd="0" presId="urn:microsoft.com/office/officeart/2008/layout/LinedList"/>
    <dgm:cxn modelId="{0D453678-FAE3-49DC-A56D-E7AB52A912AC}" type="presParOf" srcId="{D69304E2-3DE9-4A30-BC46-21C56AA3B179}" destId="{A84156C6-6384-4CB8-B076-25E3DE4CDE59}" srcOrd="1" destOrd="0" presId="urn:microsoft.com/office/officeart/2008/layout/LinedList"/>
    <dgm:cxn modelId="{9F88B52D-EFBD-4E4F-8EA2-025CCD8BC1FC}" type="presParOf" srcId="{A84156C6-6384-4CB8-B076-25E3DE4CDE59}" destId="{603F32A1-06CE-46E7-BE84-87F8BCA04DD8}" srcOrd="0" destOrd="0" presId="urn:microsoft.com/office/officeart/2008/layout/LinedList"/>
    <dgm:cxn modelId="{59A09526-9588-4BAD-B3B5-A9E4A8FC5D9E}" type="presParOf" srcId="{A84156C6-6384-4CB8-B076-25E3DE4CDE59}" destId="{ADBA1CB1-BF4F-4F1C-9740-7C30985FFC04}" srcOrd="1" destOrd="0" presId="urn:microsoft.com/office/officeart/2008/layout/LinedList"/>
    <dgm:cxn modelId="{83FC3A93-05AD-411E-9F86-33A8117AF947}" type="presParOf" srcId="{D69304E2-3DE9-4A30-BC46-21C56AA3B179}" destId="{0369F4F5-02D9-49B6-9784-99AD5E0A9492}" srcOrd="2" destOrd="0" presId="urn:microsoft.com/office/officeart/2008/layout/LinedList"/>
    <dgm:cxn modelId="{27697F64-1B15-4E1F-BBC8-A54AFAC52421}" type="presParOf" srcId="{D69304E2-3DE9-4A30-BC46-21C56AA3B179}" destId="{BA0B75AE-9E28-4BB7-BB92-25803F244F70}" srcOrd="3" destOrd="0" presId="urn:microsoft.com/office/officeart/2008/layout/LinedList"/>
    <dgm:cxn modelId="{7F44D7B2-6427-455A-9951-9DBDDBF2DF49}" type="presParOf" srcId="{BA0B75AE-9E28-4BB7-BB92-25803F244F70}" destId="{78E396E2-FF7B-4CCA-93F2-1D69C4FC88CB}" srcOrd="0" destOrd="0" presId="urn:microsoft.com/office/officeart/2008/layout/LinedList"/>
    <dgm:cxn modelId="{D4C559BD-04BB-4897-9979-694BD8CC1FBB}" type="presParOf" srcId="{BA0B75AE-9E28-4BB7-BB92-25803F244F70}" destId="{736F4EB6-4ECD-4192-81D0-34D63B417324}" srcOrd="1" destOrd="0" presId="urn:microsoft.com/office/officeart/2008/layout/LinedList"/>
    <dgm:cxn modelId="{117CF4B4-E66E-4A60-9B82-9218279F0D0D}" type="presParOf" srcId="{D69304E2-3DE9-4A30-BC46-21C56AA3B179}" destId="{F48761F8-328A-47B2-ADCF-971966149323}" srcOrd="4" destOrd="0" presId="urn:microsoft.com/office/officeart/2008/layout/LinedList"/>
    <dgm:cxn modelId="{7A7D12AE-F43B-4301-89AB-F1979742B0E1}" type="presParOf" srcId="{D69304E2-3DE9-4A30-BC46-21C56AA3B179}" destId="{519F1040-0892-46F4-8B55-841312534CEB}" srcOrd="5" destOrd="0" presId="urn:microsoft.com/office/officeart/2008/layout/LinedList"/>
    <dgm:cxn modelId="{095C6E20-D80C-455D-A621-51A8E3349BD2}" type="presParOf" srcId="{519F1040-0892-46F4-8B55-841312534CEB}" destId="{3E5EC2D4-98D0-4F97-9480-B8C1E183EC50}" srcOrd="0" destOrd="0" presId="urn:microsoft.com/office/officeart/2008/layout/LinedList"/>
    <dgm:cxn modelId="{28DA89C5-BF86-4CEC-AF1B-3C7443D51B29}" type="presParOf" srcId="{519F1040-0892-46F4-8B55-841312534CEB}" destId="{E14AA3BB-8B9C-4FFA-8071-18A4C88A0673}" srcOrd="1" destOrd="0" presId="urn:microsoft.com/office/officeart/2008/layout/LinedList"/>
    <dgm:cxn modelId="{547F0818-590A-4436-8497-FC37F829C11B}" type="presParOf" srcId="{D69304E2-3DE9-4A30-BC46-21C56AA3B179}" destId="{45CEC9E7-1694-43A2-866C-AE94C89DA0C2}" srcOrd="6" destOrd="0" presId="urn:microsoft.com/office/officeart/2008/layout/LinedList"/>
    <dgm:cxn modelId="{4134AA4E-05D5-496A-BB60-26C44D82900A}" type="presParOf" srcId="{D69304E2-3DE9-4A30-BC46-21C56AA3B179}" destId="{EED0A637-5A83-4112-AB88-96C80C84DD0F}" srcOrd="7" destOrd="0" presId="urn:microsoft.com/office/officeart/2008/layout/LinedList"/>
    <dgm:cxn modelId="{11A43553-606D-4C3C-B414-7DDAD0448DF8}" type="presParOf" srcId="{EED0A637-5A83-4112-AB88-96C80C84DD0F}" destId="{A8E46AD9-A6BE-4E87-A6D1-65B1D6A289F3}" srcOrd="0" destOrd="0" presId="urn:microsoft.com/office/officeart/2008/layout/LinedList"/>
    <dgm:cxn modelId="{DC502DCF-5A07-454F-942D-636293E0712B}" type="presParOf" srcId="{EED0A637-5A83-4112-AB88-96C80C84DD0F}" destId="{24467C52-0B8E-4B45-BDF4-BFA0B87AAD92}" srcOrd="1" destOrd="0" presId="urn:microsoft.com/office/officeart/2008/layout/LinedList"/>
    <dgm:cxn modelId="{8F3E9466-C8B3-4A47-AB7B-F98F619D94A5}" type="presParOf" srcId="{D69304E2-3DE9-4A30-BC46-21C56AA3B179}" destId="{40E89D46-60FA-4096-A3D9-4EB305FF86B6}" srcOrd="8" destOrd="0" presId="urn:microsoft.com/office/officeart/2008/layout/LinedList"/>
    <dgm:cxn modelId="{E576CDF6-FC12-4D18-A306-06176C3C2C9E}" type="presParOf" srcId="{D69304E2-3DE9-4A30-BC46-21C56AA3B179}" destId="{3946D941-F176-4F33-BB52-6B844AF14324}" srcOrd="9" destOrd="0" presId="urn:microsoft.com/office/officeart/2008/layout/LinedList"/>
    <dgm:cxn modelId="{3F75D67C-C7FC-42C9-86F8-4226B095B767}" type="presParOf" srcId="{3946D941-F176-4F33-BB52-6B844AF14324}" destId="{8CF005C8-F386-4251-B07D-2F37D22C9395}" srcOrd="0" destOrd="0" presId="urn:microsoft.com/office/officeart/2008/layout/LinedList"/>
    <dgm:cxn modelId="{F691DCDB-3CBC-41E4-9E2E-63A35852E396}" type="presParOf" srcId="{3946D941-F176-4F33-BB52-6B844AF14324}" destId="{96C573A1-12B6-4B0A-A50E-4007EBED53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04CA8B-3DD5-454A-9992-3C569659CAD9}"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AF4D1E49-8984-4282-A7D0-DA40A35B0E9F}">
      <dgm:prSet/>
      <dgm:spPr>
        <a:effectLst>
          <a:innerShdw blurRad="63500" dist="50800" dir="2700000">
            <a:prstClr val="black">
              <a:alpha val="50000"/>
            </a:prstClr>
          </a:innerShdw>
        </a:effectLst>
        <a:scene3d>
          <a:camera prst="perspectiveAbove"/>
          <a:lightRig rig="threePt" dir="t"/>
        </a:scene3d>
      </dgm:spPr>
      <dgm:t>
        <a:bodyPr/>
        <a:lstStyle/>
        <a:p>
          <a:pPr algn="ctr"/>
          <a:r>
            <a:rPr lang="en-CA" dirty="0"/>
            <a:t>Reviewed current undergraduate transfer &amp; exchange assessment practices of international documents</a:t>
          </a:r>
          <a:endParaRPr lang="en-US" dirty="0"/>
        </a:p>
      </dgm:t>
    </dgm:pt>
    <dgm:pt modelId="{D81D8A37-A0B8-4061-816D-504FED9B12F3}" type="parTrans" cxnId="{044D1D51-BCB4-4A7D-B73E-8331BAC84044}">
      <dgm:prSet/>
      <dgm:spPr/>
      <dgm:t>
        <a:bodyPr/>
        <a:lstStyle/>
        <a:p>
          <a:endParaRPr lang="en-US"/>
        </a:p>
      </dgm:t>
    </dgm:pt>
    <dgm:pt modelId="{E78F1DE6-4163-4B2F-8DA2-2B8A44B3893D}" type="sibTrans" cxnId="{044D1D51-BCB4-4A7D-B73E-8331BAC84044}">
      <dgm:prSet phldrT="1" phldr="0"/>
      <dgm:spPr/>
      <dgm:t>
        <a:bodyPr/>
        <a:lstStyle/>
        <a:p>
          <a:r>
            <a:rPr lang="en-US"/>
            <a:t>1</a:t>
          </a:r>
        </a:p>
      </dgm:t>
    </dgm:pt>
    <dgm:pt modelId="{38DE743A-1165-4A75-BFEA-E2DA23312030}">
      <dgm:prSet/>
      <dgm:spPr>
        <a:effectLst>
          <a:innerShdw blurRad="63500" dist="50800" dir="2700000">
            <a:prstClr val="black">
              <a:alpha val="50000"/>
            </a:prstClr>
          </a:innerShdw>
        </a:effectLst>
        <a:scene3d>
          <a:camera prst="perspectiveAbove"/>
          <a:lightRig rig="threePt" dir="t"/>
        </a:scene3d>
      </dgm:spPr>
      <dgm:t>
        <a:bodyPr/>
        <a:lstStyle/>
        <a:p>
          <a:pPr algn="ctr"/>
          <a:r>
            <a:rPr lang="en-CA" dirty="0"/>
            <a:t>Identified exemplar practices &amp; opportunities for efficiencies and collaboration</a:t>
          </a:r>
          <a:endParaRPr lang="en-US" dirty="0"/>
        </a:p>
      </dgm:t>
    </dgm:pt>
    <dgm:pt modelId="{8C7A128C-1A6E-4B4E-8892-99339CDDDEAF}" type="parTrans" cxnId="{A3832E36-DA23-40C8-AABF-55B60E2D5049}">
      <dgm:prSet/>
      <dgm:spPr/>
      <dgm:t>
        <a:bodyPr/>
        <a:lstStyle/>
        <a:p>
          <a:endParaRPr lang="en-US"/>
        </a:p>
      </dgm:t>
    </dgm:pt>
    <dgm:pt modelId="{12BC945D-A565-4660-8F27-1F444D1D7C33}" type="sibTrans" cxnId="{A3832E36-DA23-40C8-AABF-55B60E2D5049}">
      <dgm:prSet phldrT="2" phldr="0"/>
      <dgm:spPr/>
      <dgm:t>
        <a:bodyPr/>
        <a:lstStyle/>
        <a:p>
          <a:r>
            <a:rPr lang="en-US"/>
            <a:t>2</a:t>
          </a:r>
        </a:p>
      </dgm:t>
    </dgm:pt>
    <dgm:pt modelId="{1687AC55-6ABE-4933-8296-4F8E9847DF42}" type="pres">
      <dgm:prSet presAssocID="{8604CA8B-3DD5-454A-9992-3C569659CAD9}" presName="Name0" presStyleCnt="0">
        <dgm:presLayoutVars>
          <dgm:animLvl val="lvl"/>
          <dgm:resizeHandles val="exact"/>
        </dgm:presLayoutVars>
      </dgm:prSet>
      <dgm:spPr/>
      <dgm:t>
        <a:bodyPr/>
        <a:lstStyle/>
        <a:p>
          <a:endParaRPr lang="en-US"/>
        </a:p>
      </dgm:t>
    </dgm:pt>
    <dgm:pt modelId="{00173A3A-C6EB-4349-8D50-BBC81F0B1C16}" type="pres">
      <dgm:prSet presAssocID="{AF4D1E49-8984-4282-A7D0-DA40A35B0E9F}" presName="compositeNode" presStyleCnt="0">
        <dgm:presLayoutVars>
          <dgm:bulletEnabled val="1"/>
        </dgm:presLayoutVars>
      </dgm:prSet>
      <dgm:spPr/>
    </dgm:pt>
    <dgm:pt modelId="{A5A687D5-3BF1-4A48-84B4-2020BE100C67}" type="pres">
      <dgm:prSet presAssocID="{AF4D1E49-8984-4282-A7D0-DA40A35B0E9F}" presName="bgRect" presStyleLbl="bgAccFollowNode1" presStyleIdx="0" presStyleCnt="2"/>
      <dgm:spPr/>
      <dgm:t>
        <a:bodyPr/>
        <a:lstStyle/>
        <a:p>
          <a:endParaRPr lang="en-US"/>
        </a:p>
      </dgm:t>
    </dgm:pt>
    <dgm:pt modelId="{014877E2-797E-4B87-B9FE-E917BAB6E4A7}" type="pres">
      <dgm:prSet presAssocID="{E78F1DE6-4163-4B2F-8DA2-2B8A44B3893D}" presName="sibTransNodeCircle" presStyleLbl="alignNode1" presStyleIdx="0" presStyleCnt="4">
        <dgm:presLayoutVars>
          <dgm:chMax val="0"/>
          <dgm:bulletEnabled/>
        </dgm:presLayoutVars>
      </dgm:prSet>
      <dgm:spPr/>
      <dgm:t>
        <a:bodyPr/>
        <a:lstStyle/>
        <a:p>
          <a:endParaRPr lang="en-US"/>
        </a:p>
      </dgm:t>
    </dgm:pt>
    <dgm:pt modelId="{DB0540DC-1EA0-4315-BE61-D4C2E2C17710}" type="pres">
      <dgm:prSet presAssocID="{AF4D1E49-8984-4282-A7D0-DA40A35B0E9F}" presName="bottomLine" presStyleLbl="alignNode1" presStyleIdx="1" presStyleCnt="4">
        <dgm:presLayoutVars/>
      </dgm:prSet>
      <dgm:spPr/>
    </dgm:pt>
    <dgm:pt modelId="{1908296F-DA01-4911-9A68-C477B6E65943}" type="pres">
      <dgm:prSet presAssocID="{AF4D1E49-8984-4282-A7D0-DA40A35B0E9F}" presName="nodeText" presStyleLbl="bgAccFollowNode1" presStyleIdx="0" presStyleCnt="2">
        <dgm:presLayoutVars>
          <dgm:bulletEnabled val="1"/>
        </dgm:presLayoutVars>
      </dgm:prSet>
      <dgm:spPr/>
      <dgm:t>
        <a:bodyPr/>
        <a:lstStyle/>
        <a:p>
          <a:endParaRPr lang="en-US"/>
        </a:p>
      </dgm:t>
    </dgm:pt>
    <dgm:pt modelId="{7B3103B2-2FFF-41C5-A22B-127525339F73}" type="pres">
      <dgm:prSet presAssocID="{E78F1DE6-4163-4B2F-8DA2-2B8A44B3893D}" presName="sibTrans" presStyleCnt="0"/>
      <dgm:spPr/>
    </dgm:pt>
    <dgm:pt modelId="{9D2BB9B3-D785-43E7-A32E-9B31C3114CE7}" type="pres">
      <dgm:prSet presAssocID="{38DE743A-1165-4A75-BFEA-E2DA23312030}" presName="compositeNode" presStyleCnt="0">
        <dgm:presLayoutVars>
          <dgm:bulletEnabled val="1"/>
        </dgm:presLayoutVars>
      </dgm:prSet>
      <dgm:spPr/>
    </dgm:pt>
    <dgm:pt modelId="{1C3A45CE-EBEB-40B4-81EE-056947CB877B}" type="pres">
      <dgm:prSet presAssocID="{38DE743A-1165-4A75-BFEA-E2DA23312030}" presName="bgRect" presStyleLbl="bgAccFollowNode1" presStyleIdx="1" presStyleCnt="2"/>
      <dgm:spPr/>
      <dgm:t>
        <a:bodyPr/>
        <a:lstStyle/>
        <a:p>
          <a:endParaRPr lang="en-US"/>
        </a:p>
      </dgm:t>
    </dgm:pt>
    <dgm:pt modelId="{1C62D557-D88E-4FEF-8CF2-B56271F6F9EC}" type="pres">
      <dgm:prSet presAssocID="{12BC945D-A565-4660-8F27-1F444D1D7C33}" presName="sibTransNodeCircle" presStyleLbl="alignNode1" presStyleIdx="2" presStyleCnt="4">
        <dgm:presLayoutVars>
          <dgm:chMax val="0"/>
          <dgm:bulletEnabled/>
        </dgm:presLayoutVars>
      </dgm:prSet>
      <dgm:spPr/>
      <dgm:t>
        <a:bodyPr/>
        <a:lstStyle/>
        <a:p>
          <a:endParaRPr lang="en-US"/>
        </a:p>
      </dgm:t>
    </dgm:pt>
    <dgm:pt modelId="{ED6486EA-A514-423A-B212-74ABF1CDC56E}" type="pres">
      <dgm:prSet presAssocID="{38DE743A-1165-4A75-BFEA-E2DA23312030}" presName="bottomLine" presStyleLbl="alignNode1" presStyleIdx="3" presStyleCnt="4">
        <dgm:presLayoutVars/>
      </dgm:prSet>
      <dgm:spPr/>
    </dgm:pt>
    <dgm:pt modelId="{16B3D892-F114-448C-AB3B-7C505BAA17E5}" type="pres">
      <dgm:prSet presAssocID="{38DE743A-1165-4A75-BFEA-E2DA23312030}" presName="nodeText" presStyleLbl="bgAccFollowNode1" presStyleIdx="1" presStyleCnt="2">
        <dgm:presLayoutVars>
          <dgm:bulletEnabled val="1"/>
        </dgm:presLayoutVars>
      </dgm:prSet>
      <dgm:spPr/>
      <dgm:t>
        <a:bodyPr/>
        <a:lstStyle/>
        <a:p>
          <a:endParaRPr lang="en-US"/>
        </a:p>
      </dgm:t>
    </dgm:pt>
  </dgm:ptLst>
  <dgm:cxnLst>
    <dgm:cxn modelId="{36E53308-8C8E-410B-80E4-F174613B4B70}" type="presOf" srcId="{12BC945D-A565-4660-8F27-1F444D1D7C33}" destId="{1C62D557-D88E-4FEF-8CF2-B56271F6F9EC}" srcOrd="0" destOrd="0" presId="urn:microsoft.com/office/officeart/2016/7/layout/BasicLinearProcessNumbered"/>
    <dgm:cxn modelId="{2D2D970B-FFFF-4B29-B7AB-C45D05A3EB79}" type="presOf" srcId="{E78F1DE6-4163-4B2F-8DA2-2B8A44B3893D}" destId="{014877E2-797E-4B87-B9FE-E917BAB6E4A7}" srcOrd="0" destOrd="0" presId="urn:microsoft.com/office/officeart/2016/7/layout/BasicLinearProcessNumbered"/>
    <dgm:cxn modelId="{D6F2A685-D3E2-41C3-8D74-FFDB6355DAFC}" type="presOf" srcId="{8604CA8B-3DD5-454A-9992-3C569659CAD9}" destId="{1687AC55-6ABE-4933-8296-4F8E9847DF42}" srcOrd="0" destOrd="0" presId="urn:microsoft.com/office/officeart/2016/7/layout/BasicLinearProcessNumbered"/>
    <dgm:cxn modelId="{5A2BB404-AE4E-43FB-9B8E-D197670F1F30}" type="presOf" srcId="{AF4D1E49-8984-4282-A7D0-DA40A35B0E9F}" destId="{1908296F-DA01-4911-9A68-C477B6E65943}" srcOrd="1" destOrd="0" presId="urn:microsoft.com/office/officeart/2016/7/layout/BasicLinearProcessNumbered"/>
    <dgm:cxn modelId="{A3832E36-DA23-40C8-AABF-55B60E2D5049}" srcId="{8604CA8B-3DD5-454A-9992-3C569659CAD9}" destId="{38DE743A-1165-4A75-BFEA-E2DA23312030}" srcOrd="1" destOrd="0" parTransId="{8C7A128C-1A6E-4B4E-8892-99339CDDDEAF}" sibTransId="{12BC945D-A565-4660-8F27-1F444D1D7C33}"/>
    <dgm:cxn modelId="{0AD87BD8-498E-48F1-9621-DDF1B5AC7241}" type="presOf" srcId="{38DE743A-1165-4A75-BFEA-E2DA23312030}" destId="{16B3D892-F114-448C-AB3B-7C505BAA17E5}" srcOrd="1" destOrd="0" presId="urn:microsoft.com/office/officeart/2016/7/layout/BasicLinearProcessNumbered"/>
    <dgm:cxn modelId="{137B7A25-90A4-4074-9A26-61A9F6254B79}" type="presOf" srcId="{AF4D1E49-8984-4282-A7D0-DA40A35B0E9F}" destId="{A5A687D5-3BF1-4A48-84B4-2020BE100C67}" srcOrd="0" destOrd="0" presId="urn:microsoft.com/office/officeart/2016/7/layout/BasicLinearProcessNumbered"/>
    <dgm:cxn modelId="{8FF1B403-75DD-42AA-B768-B3842404E96F}" type="presOf" srcId="{38DE743A-1165-4A75-BFEA-E2DA23312030}" destId="{1C3A45CE-EBEB-40B4-81EE-056947CB877B}" srcOrd="0" destOrd="0" presId="urn:microsoft.com/office/officeart/2016/7/layout/BasicLinearProcessNumbered"/>
    <dgm:cxn modelId="{044D1D51-BCB4-4A7D-B73E-8331BAC84044}" srcId="{8604CA8B-3DD5-454A-9992-3C569659CAD9}" destId="{AF4D1E49-8984-4282-A7D0-DA40A35B0E9F}" srcOrd="0" destOrd="0" parTransId="{D81D8A37-A0B8-4061-816D-504FED9B12F3}" sibTransId="{E78F1DE6-4163-4B2F-8DA2-2B8A44B3893D}"/>
    <dgm:cxn modelId="{4C076CE3-0B75-465B-8753-9CE6742D9F0F}" type="presParOf" srcId="{1687AC55-6ABE-4933-8296-4F8E9847DF42}" destId="{00173A3A-C6EB-4349-8D50-BBC81F0B1C16}" srcOrd="0" destOrd="0" presId="urn:microsoft.com/office/officeart/2016/7/layout/BasicLinearProcessNumbered"/>
    <dgm:cxn modelId="{9E5E3673-333A-4D68-81DB-7D4AF01532F1}" type="presParOf" srcId="{00173A3A-C6EB-4349-8D50-BBC81F0B1C16}" destId="{A5A687D5-3BF1-4A48-84B4-2020BE100C67}" srcOrd="0" destOrd="0" presId="urn:microsoft.com/office/officeart/2016/7/layout/BasicLinearProcessNumbered"/>
    <dgm:cxn modelId="{2214C8AD-55C3-4D2B-B084-7C954C611D56}" type="presParOf" srcId="{00173A3A-C6EB-4349-8D50-BBC81F0B1C16}" destId="{014877E2-797E-4B87-B9FE-E917BAB6E4A7}" srcOrd="1" destOrd="0" presId="urn:microsoft.com/office/officeart/2016/7/layout/BasicLinearProcessNumbered"/>
    <dgm:cxn modelId="{8B56D2EF-C77C-491A-9A46-4BEBA74C4311}" type="presParOf" srcId="{00173A3A-C6EB-4349-8D50-BBC81F0B1C16}" destId="{DB0540DC-1EA0-4315-BE61-D4C2E2C17710}" srcOrd="2" destOrd="0" presId="urn:microsoft.com/office/officeart/2016/7/layout/BasicLinearProcessNumbered"/>
    <dgm:cxn modelId="{3D23E3FF-AE72-4033-AB8D-9DA53EF2B941}" type="presParOf" srcId="{00173A3A-C6EB-4349-8D50-BBC81F0B1C16}" destId="{1908296F-DA01-4911-9A68-C477B6E65943}" srcOrd="3" destOrd="0" presId="urn:microsoft.com/office/officeart/2016/7/layout/BasicLinearProcessNumbered"/>
    <dgm:cxn modelId="{F8CE9173-3D8D-4515-85F1-E1449C7757EE}" type="presParOf" srcId="{1687AC55-6ABE-4933-8296-4F8E9847DF42}" destId="{7B3103B2-2FFF-41C5-A22B-127525339F73}" srcOrd="1" destOrd="0" presId="urn:microsoft.com/office/officeart/2016/7/layout/BasicLinearProcessNumbered"/>
    <dgm:cxn modelId="{E550743F-1ACA-443C-994B-2F9185839D44}" type="presParOf" srcId="{1687AC55-6ABE-4933-8296-4F8E9847DF42}" destId="{9D2BB9B3-D785-43E7-A32E-9B31C3114CE7}" srcOrd="2" destOrd="0" presId="urn:microsoft.com/office/officeart/2016/7/layout/BasicLinearProcessNumbered"/>
    <dgm:cxn modelId="{12E83BBD-4E61-4359-B383-8F069804D5BB}" type="presParOf" srcId="{9D2BB9B3-D785-43E7-A32E-9B31C3114CE7}" destId="{1C3A45CE-EBEB-40B4-81EE-056947CB877B}" srcOrd="0" destOrd="0" presId="urn:microsoft.com/office/officeart/2016/7/layout/BasicLinearProcessNumbered"/>
    <dgm:cxn modelId="{7B5A5C0B-B898-47FA-883E-B785DDDBB6A3}" type="presParOf" srcId="{9D2BB9B3-D785-43E7-A32E-9B31C3114CE7}" destId="{1C62D557-D88E-4FEF-8CF2-B56271F6F9EC}" srcOrd="1" destOrd="0" presId="urn:microsoft.com/office/officeart/2016/7/layout/BasicLinearProcessNumbered"/>
    <dgm:cxn modelId="{C38286B0-C971-44FE-9365-EF50B4FABB84}" type="presParOf" srcId="{9D2BB9B3-D785-43E7-A32E-9B31C3114CE7}" destId="{ED6486EA-A514-423A-B212-74ABF1CDC56E}" srcOrd="2" destOrd="0" presId="urn:microsoft.com/office/officeart/2016/7/layout/BasicLinearProcessNumbered"/>
    <dgm:cxn modelId="{0DDFC0D1-04DA-4EC6-991A-5549EB054E32}" type="presParOf" srcId="{9D2BB9B3-D785-43E7-A32E-9B31C3114CE7}" destId="{16B3D892-F114-448C-AB3B-7C505BAA17E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B7B31-F6F0-48F0-9036-FDC58B26007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CA"/>
        </a:p>
      </dgm:t>
    </dgm:pt>
    <dgm:pt modelId="{5730722A-8CC4-449C-ACB1-A5CC5E41D1C4}">
      <dgm:prSet phldrT="[Text]" custT="1"/>
      <dgm:spPr/>
      <dgm:t>
        <a:bodyPr/>
        <a:lstStyle/>
        <a:p>
          <a:r>
            <a:rPr lang="en-CA" sz="1800" dirty="0"/>
            <a:t>National &amp; international  web site &amp; literature review</a:t>
          </a:r>
        </a:p>
      </dgm:t>
    </dgm:pt>
    <dgm:pt modelId="{FE85C0EE-4F29-481D-ADA2-B469DF6B1869}" type="parTrans" cxnId="{92C55673-58B6-4568-865A-5B84B7AEAB5D}">
      <dgm:prSet/>
      <dgm:spPr/>
      <dgm:t>
        <a:bodyPr/>
        <a:lstStyle/>
        <a:p>
          <a:endParaRPr lang="en-CA" sz="1800"/>
        </a:p>
      </dgm:t>
    </dgm:pt>
    <dgm:pt modelId="{F997AC4F-E46A-40FA-BF68-EEC5F65BFE45}" type="sibTrans" cxnId="{92C55673-58B6-4568-865A-5B84B7AEAB5D}">
      <dgm:prSet/>
      <dgm:spPr/>
      <dgm:t>
        <a:bodyPr/>
        <a:lstStyle/>
        <a:p>
          <a:endParaRPr lang="en-CA" sz="1800"/>
        </a:p>
      </dgm:t>
    </dgm:pt>
    <dgm:pt modelId="{A61D69F8-537D-4439-ADFE-F8C2D2283590}">
      <dgm:prSet phldrT="[Text]" custT="1"/>
      <dgm:spPr/>
      <dgm:t>
        <a:bodyPr/>
        <a:lstStyle/>
        <a:p>
          <a:r>
            <a:rPr lang="en-CA" sz="1800" dirty="0"/>
            <a:t>Institutional field interviews - </a:t>
          </a:r>
          <a:r>
            <a:rPr lang="en-CA" sz="1800" b="1" dirty="0"/>
            <a:t>UBC, </a:t>
          </a:r>
          <a:r>
            <a:rPr lang="en-CA" sz="1800" b="1" dirty="0" err="1"/>
            <a:t>UVic</a:t>
          </a:r>
          <a:r>
            <a:rPr lang="en-CA" sz="1800" b="1" dirty="0"/>
            <a:t>, TRU, </a:t>
          </a:r>
          <a:r>
            <a:rPr lang="en-CA" sz="1800" b="1" dirty="0" err="1"/>
            <a:t>CapU</a:t>
          </a:r>
          <a:r>
            <a:rPr lang="en-CA" sz="1800" b="1" dirty="0"/>
            <a:t>, COTR, LANG, Humber, Ryerson </a:t>
          </a:r>
          <a:endParaRPr lang="en-CA" sz="1800" dirty="0"/>
        </a:p>
      </dgm:t>
    </dgm:pt>
    <dgm:pt modelId="{FECB75E6-38C0-4CF5-B6C2-8347C3B45646}" type="parTrans" cxnId="{39B45C94-E28D-4BF3-948C-959423DBE0E4}">
      <dgm:prSet/>
      <dgm:spPr/>
      <dgm:t>
        <a:bodyPr/>
        <a:lstStyle/>
        <a:p>
          <a:endParaRPr lang="en-CA" sz="1800"/>
        </a:p>
      </dgm:t>
    </dgm:pt>
    <dgm:pt modelId="{E5DB9C45-5D76-4E43-A96B-3D1AFEB6E4BB}" type="sibTrans" cxnId="{39B45C94-E28D-4BF3-948C-959423DBE0E4}">
      <dgm:prSet/>
      <dgm:spPr/>
      <dgm:t>
        <a:bodyPr/>
        <a:lstStyle/>
        <a:p>
          <a:endParaRPr lang="en-CA" sz="1800"/>
        </a:p>
      </dgm:t>
    </dgm:pt>
    <dgm:pt modelId="{10AD3587-FE8D-40FD-B361-4A082AB16B4B}">
      <dgm:prSet phldrT="[Text]" custT="1"/>
      <dgm:spPr/>
      <dgm:t>
        <a:bodyPr/>
        <a:lstStyle/>
        <a:p>
          <a:r>
            <a:rPr lang="en-CA" sz="1800" dirty="0"/>
            <a:t>Institutional web site reviews</a:t>
          </a:r>
        </a:p>
      </dgm:t>
    </dgm:pt>
    <dgm:pt modelId="{06D0A6CC-D8A8-4973-AC7F-505C1BD33801}" type="parTrans" cxnId="{BD808B8D-EC2E-4AEF-BB62-CD9F5B824052}">
      <dgm:prSet/>
      <dgm:spPr/>
      <dgm:t>
        <a:bodyPr/>
        <a:lstStyle/>
        <a:p>
          <a:endParaRPr lang="en-CA" sz="1800"/>
        </a:p>
      </dgm:t>
    </dgm:pt>
    <dgm:pt modelId="{AA6F64AB-1DE3-45DC-ACA5-67F47B06A562}" type="sibTrans" cxnId="{BD808B8D-EC2E-4AEF-BB62-CD9F5B824052}">
      <dgm:prSet/>
      <dgm:spPr/>
      <dgm:t>
        <a:bodyPr/>
        <a:lstStyle/>
        <a:p>
          <a:endParaRPr lang="en-CA" sz="1800"/>
        </a:p>
      </dgm:t>
    </dgm:pt>
    <dgm:pt modelId="{AC04F5D1-66A7-4D3F-B50E-E03A126EFC13}">
      <dgm:prSet phldrT="[Text]" custT="1"/>
      <dgm:spPr/>
      <dgm:t>
        <a:bodyPr/>
        <a:lstStyle/>
        <a:p>
          <a:r>
            <a:rPr lang="en-CA" sz="1800" dirty="0"/>
            <a:t>Interviews with allied organizations supplemented by additional research and conference meetings</a:t>
          </a:r>
        </a:p>
      </dgm:t>
    </dgm:pt>
    <dgm:pt modelId="{C8F4E2E7-E723-418A-8552-CF1923693ECB}" type="parTrans" cxnId="{A616DB5E-B19E-4769-A608-A2F202693F33}">
      <dgm:prSet/>
      <dgm:spPr/>
      <dgm:t>
        <a:bodyPr/>
        <a:lstStyle/>
        <a:p>
          <a:endParaRPr lang="en-CA"/>
        </a:p>
      </dgm:t>
    </dgm:pt>
    <dgm:pt modelId="{91C6AF2E-A52E-46F0-A4CC-51505DDEB4B2}" type="sibTrans" cxnId="{A616DB5E-B19E-4769-A608-A2F202693F33}">
      <dgm:prSet/>
      <dgm:spPr/>
      <dgm:t>
        <a:bodyPr/>
        <a:lstStyle/>
        <a:p>
          <a:endParaRPr lang="en-CA"/>
        </a:p>
      </dgm:t>
    </dgm:pt>
    <dgm:pt modelId="{7E72DC01-F013-455D-97ED-AA5450EB01AA}">
      <dgm:prSet phldrT="[Text]" custT="1"/>
      <dgm:spPr/>
      <dgm:t>
        <a:bodyPr/>
        <a:lstStyle/>
        <a:p>
          <a:r>
            <a:rPr lang="en-CA" sz="1800" dirty="0"/>
            <a:t>National survey</a:t>
          </a:r>
        </a:p>
      </dgm:t>
    </dgm:pt>
    <dgm:pt modelId="{458CD778-DF68-473E-99ED-1DED5B625FF8}" type="parTrans" cxnId="{7A4CD11D-707C-4ABA-B9DE-7A766569FE0F}">
      <dgm:prSet/>
      <dgm:spPr/>
      <dgm:t>
        <a:bodyPr/>
        <a:lstStyle/>
        <a:p>
          <a:endParaRPr lang="en-CA"/>
        </a:p>
      </dgm:t>
    </dgm:pt>
    <dgm:pt modelId="{498BADF8-E274-4447-95FA-E801F9859135}" type="sibTrans" cxnId="{7A4CD11D-707C-4ABA-B9DE-7A766569FE0F}">
      <dgm:prSet/>
      <dgm:spPr/>
      <dgm:t>
        <a:bodyPr/>
        <a:lstStyle/>
        <a:p>
          <a:endParaRPr lang="en-CA"/>
        </a:p>
      </dgm:t>
    </dgm:pt>
    <dgm:pt modelId="{7569D4D9-DD4F-4FF7-A6B1-3603CEA610F9}">
      <dgm:prSet phldrT="[Text]" custT="1"/>
      <dgm:spPr/>
      <dgm:t>
        <a:bodyPr/>
        <a:lstStyle/>
        <a:p>
          <a:r>
            <a:rPr lang="en-CA" sz="1800" dirty="0"/>
            <a:t>BC &amp; Canadian Post-Secondary Institutions; Allied Associations; Government Mandated Service Providers; Councils on Articulation/Admissions &amp; Transfer; Credential Evaluators; International Organizations </a:t>
          </a:r>
        </a:p>
      </dgm:t>
    </dgm:pt>
    <dgm:pt modelId="{ED826D52-1CDC-45E5-8229-AD9978BE5D88}" type="parTrans" cxnId="{877BCB95-50F3-49CE-BDF7-D1561FA71583}">
      <dgm:prSet/>
      <dgm:spPr/>
      <dgm:t>
        <a:bodyPr/>
        <a:lstStyle/>
        <a:p>
          <a:endParaRPr lang="en-CA"/>
        </a:p>
      </dgm:t>
    </dgm:pt>
    <dgm:pt modelId="{41872479-D940-4F2F-B21F-A092254B2549}" type="sibTrans" cxnId="{877BCB95-50F3-49CE-BDF7-D1561FA71583}">
      <dgm:prSet/>
      <dgm:spPr/>
      <dgm:t>
        <a:bodyPr/>
        <a:lstStyle/>
        <a:p>
          <a:endParaRPr lang="en-CA"/>
        </a:p>
      </dgm:t>
    </dgm:pt>
    <dgm:pt modelId="{A23A0347-CFBA-4F49-A97F-63DB509AAF21}">
      <dgm:prSet phldrT="[Text]" custT="1"/>
      <dgm:spPr/>
      <dgm:t>
        <a:bodyPr/>
        <a:lstStyle/>
        <a:p>
          <a:r>
            <a:rPr lang="en-CA" sz="1800" dirty="0"/>
            <a:t>Canadian Information Centre for International Credentials; Fall PESC Data Summit; Spring Groningen Summit; etc.</a:t>
          </a:r>
        </a:p>
      </dgm:t>
    </dgm:pt>
    <dgm:pt modelId="{BF7441C4-42E4-48FC-9E85-55DE7828ACBB}" type="parTrans" cxnId="{53EDB3B3-B0EF-4101-A6A9-2516F2BC3C51}">
      <dgm:prSet/>
      <dgm:spPr/>
      <dgm:t>
        <a:bodyPr/>
        <a:lstStyle/>
        <a:p>
          <a:endParaRPr lang="en-CA"/>
        </a:p>
      </dgm:t>
    </dgm:pt>
    <dgm:pt modelId="{B45025AC-828E-45DC-B462-A63D51D92BB4}" type="sibTrans" cxnId="{53EDB3B3-B0EF-4101-A6A9-2516F2BC3C51}">
      <dgm:prSet/>
      <dgm:spPr/>
      <dgm:t>
        <a:bodyPr/>
        <a:lstStyle/>
        <a:p>
          <a:endParaRPr lang="en-CA"/>
        </a:p>
      </dgm:t>
    </dgm:pt>
    <dgm:pt modelId="{2FBA2BEE-DB47-4EF0-BE69-7BCFA1E322D7}">
      <dgm:prSet phldrT="[Text]" custT="1"/>
      <dgm:spPr/>
      <dgm:t>
        <a:bodyPr/>
        <a:lstStyle/>
        <a:p>
          <a:r>
            <a:rPr lang="en-CA" sz="1800" dirty="0"/>
            <a:t>95 Respondents; 81 Institutions; 43% institutional Response Rate (Public); 82% Completion Rate</a:t>
          </a:r>
        </a:p>
      </dgm:t>
    </dgm:pt>
    <dgm:pt modelId="{8725AC62-0F27-44A3-89A1-6BD5D784F127}" type="parTrans" cxnId="{5595FB1F-8E4A-415B-B081-E5945BB9704B}">
      <dgm:prSet/>
      <dgm:spPr/>
      <dgm:t>
        <a:bodyPr/>
        <a:lstStyle/>
        <a:p>
          <a:endParaRPr lang="en-CA"/>
        </a:p>
      </dgm:t>
    </dgm:pt>
    <dgm:pt modelId="{2491D79E-5058-4A81-A961-593D8B1CBC3A}" type="sibTrans" cxnId="{5595FB1F-8E4A-415B-B081-E5945BB9704B}">
      <dgm:prSet/>
      <dgm:spPr/>
      <dgm:t>
        <a:bodyPr/>
        <a:lstStyle/>
        <a:p>
          <a:endParaRPr lang="en-CA"/>
        </a:p>
      </dgm:t>
    </dgm:pt>
    <dgm:pt modelId="{73FCA398-37D0-44BC-8B4F-3A7EDA973CFB}">
      <dgm:prSet phldrT="[Text]" custT="1"/>
      <dgm:spPr/>
      <dgm:t>
        <a:bodyPr/>
        <a:lstStyle/>
        <a:p>
          <a:r>
            <a:rPr lang="en-CA" sz="1800" dirty="0"/>
            <a:t>8 – 3 RUCBC; 2 BC Colleges; 1 BCAIU; 1 Polytechnic; 1 University (used to be a Polytechnic)</a:t>
          </a:r>
        </a:p>
      </dgm:t>
    </dgm:pt>
    <dgm:pt modelId="{797C2AC4-A6AA-4831-B25A-D9A354C6BE4A}" type="parTrans" cxnId="{13BB8279-6883-4A12-BFA6-5023F5F2FC7A}">
      <dgm:prSet/>
      <dgm:spPr/>
      <dgm:t>
        <a:bodyPr/>
        <a:lstStyle/>
        <a:p>
          <a:endParaRPr lang="en-CA"/>
        </a:p>
      </dgm:t>
    </dgm:pt>
    <dgm:pt modelId="{77642E8E-81FD-48F2-9E2D-17A5BB1E0ACD}" type="sibTrans" cxnId="{13BB8279-6883-4A12-BFA6-5023F5F2FC7A}">
      <dgm:prSet/>
      <dgm:spPr/>
      <dgm:t>
        <a:bodyPr/>
        <a:lstStyle/>
        <a:p>
          <a:endParaRPr lang="en-CA"/>
        </a:p>
      </dgm:t>
    </dgm:pt>
    <dgm:pt modelId="{46876E23-EC02-42D5-A115-0C3A9129B3ED}">
      <dgm:prSet phldrT="[Text]" custT="1"/>
      <dgm:spPr/>
      <dgm:t>
        <a:bodyPr/>
        <a:lstStyle/>
        <a:p>
          <a:r>
            <a:rPr lang="en-CA" sz="1800" dirty="0"/>
            <a:t>Publicly funded BC institutions and select other Canadian institutions</a:t>
          </a:r>
        </a:p>
      </dgm:t>
    </dgm:pt>
    <dgm:pt modelId="{688D569C-DDE9-4EA9-8577-E9FE346C4226}" type="parTrans" cxnId="{260CC54C-3A9E-4077-BE27-8A1DAF0832AA}">
      <dgm:prSet/>
      <dgm:spPr/>
      <dgm:t>
        <a:bodyPr/>
        <a:lstStyle/>
        <a:p>
          <a:endParaRPr lang="en-CA"/>
        </a:p>
      </dgm:t>
    </dgm:pt>
    <dgm:pt modelId="{A42ECDAF-8250-4B83-B6EF-7098632A34F8}" type="sibTrans" cxnId="{260CC54C-3A9E-4077-BE27-8A1DAF0832AA}">
      <dgm:prSet/>
      <dgm:spPr/>
      <dgm:t>
        <a:bodyPr/>
        <a:lstStyle/>
        <a:p>
          <a:endParaRPr lang="en-CA"/>
        </a:p>
      </dgm:t>
    </dgm:pt>
    <dgm:pt modelId="{0DB3DB86-2FBE-4261-9609-55C15DC48902}" type="pres">
      <dgm:prSet presAssocID="{BC9B7B31-F6F0-48F0-9036-FDC58B260071}" presName="linear" presStyleCnt="0">
        <dgm:presLayoutVars>
          <dgm:dir/>
          <dgm:animLvl val="lvl"/>
          <dgm:resizeHandles val="exact"/>
        </dgm:presLayoutVars>
      </dgm:prSet>
      <dgm:spPr/>
      <dgm:t>
        <a:bodyPr/>
        <a:lstStyle/>
        <a:p>
          <a:endParaRPr lang="en-US"/>
        </a:p>
      </dgm:t>
    </dgm:pt>
    <dgm:pt modelId="{4347587F-65F8-4AA5-A67E-A1983B51F353}" type="pres">
      <dgm:prSet presAssocID="{5730722A-8CC4-449C-ACB1-A5CC5E41D1C4}" presName="parentLin" presStyleCnt="0"/>
      <dgm:spPr/>
    </dgm:pt>
    <dgm:pt modelId="{C703AE26-4090-4A37-852B-FEBA4D5E4B2A}" type="pres">
      <dgm:prSet presAssocID="{5730722A-8CC4-449C-ACB1-A5CC5E41D1C4}" presName="parentLeftMargin" presStyleLbl="node1" presStyleIdx="0" presStyleCnt="5"/>
      <dgm:spPr/>
      <dgm:t>
        <a:bodyPr/>
        <a:lstStyle/>
        <a:p>
          <a:endParaRPr lang="en-US"/>
        </a:p>
      </dgm:t>
    </dgm:pt>
    <dgm:pt modelId="{48488BE9-A8EF-488E-A2FF-6C4F1FEBED1A}" type="pres">
      <dgm:prSet presAssocID="{5730722A-8CC4-449C-ACB1-A5CC5E41D1C4}" presName="parentText" presStyleLbl="node1" presStyleIdx="0" presStyleCnt="5" custScaleX="132696">
        <dgm:presLayoutVars>
          <dgm:chMax val="0"/>
          <dgm:bulletEnabled val="1"/>
        </dgm:presLayoutVars>
      </dgm:prSet>
      <dgm:spPr/>
      <dgm:t>
        <a:bodyPr/>
        <a:lstStyle/>
        <a:p>
          <a:endParaRPr lang="en-US"/>
        </a:p>
      </dgm:t>
    </dgm:pt>
    <dgm:pt modelId="{F62FFAC6-C37D-4152-992B-810757D9634C}" type="pres">
      <dgm:prSet presAssocID="{5730722A-8CC4-449C-ACB1-A5CC5E41D1C4}" presName="negativeSpace" presStyleCnt="0"/>
      <dgm:spPr/>
    </dgm:pt>
    <dgm:pt modelId="{F106335B-25E3-4B76-A7C8-9380EEE63031}" type="pres">
      <dgm:prSet presAssocID="{5730722A-8CC4-449C-ACB1-A5CC5E41D1C4}" presName="childText" presStyleLbl="conFgAcc1" presStyleIdx="0" presStyleCnt="5">
        <dgm:presLayoutVars>
          <dgm:bulletEnabled val="1"/>
        </dgm:presLayoutVars>
      </dgm:prSet>
      <dgm:spPr/>
      <dgm:t>
        <a:bodyPr/>
        <a:lstStyle/>
        <a:p>
          <a:endParaRPr lang="en-US"/>
        </a:p>
      </dgm:t>
    </dgm:pt>
    <dgm:pt modelId="{FBE77B88-099A-4498-A562-3672A87BE619}" type="pres">
      <dgm:prSet presAssocID="{F997AC4F-E46A-40FA-BF68-EEC5F65BFE45}" presName="spaceBetweenRectangles" presStyleCnt="0"/>
      <dgm:spPr/>
    </dgm:pt>
    <dgm:pt modelId="{A773095A-9B0C-4B1A-B676-A8D85FE5556B}" type="pres">
      <dgm:prSet presAssocID="{AC04F5D1-66A7-4D3F-B50E-E03A126EFC13}" presName="parentLin" presStyleCnt="0"/>
      <dgm:spPr/>
    </dgm:pt>
    <dgm:pt modelId="{E34D5566-C818-4CC1-B647-FA00C3607326}" type="pres">
      <dgm:prSet presAssocID="{AC04F5D1-66A7-4D3F-B50E-E03A126EFC13}" presName="parentLeftMargin" presStyleLbl="node1" presStyleIdx="0" presStyleCnt="5"/>
      <dgm:spPr/>
      <dgm:t>
        <a:bodyPr/>
        <a:lstStyle/>
        <a:p>
          <a:endParaRPr lang="en-US"/>
        </a:p>
      </dgm:t>
    </dgm:pt>
    <dgm:pt modelId="{BB6DEF3A-9469-43C5-A41B-C61D713F6A0D}" type="pres">
      <dgm:prSet presAssocID="{AC04F5D1-66A7-4D3F-B50E-E03A126EFC13}" presName="parentText" presStyleLbl="node1" presStyleIdx="1" presStyleCnt="5" custScaleX="132713">
        <dgm:presLayoutVars>
          <dgm:chMax val="0"/>
          <dgm:bulletEnabled val="1"/>
        </dgm:presLayoutVars>
      </dgm:prSet>
      <dgm:spPr/>
      <dgm:t>
        <a:bodyPr/>
        <a:lstStyle/>
        <a:p>
          <a:endParaRPr lang="en-US"/>
        </a:p>
      </dgm:t>
    </dgm:pt>
    <dgm:pt modelId="{69E72707-C98A-4038-B33E-C3FC9336B205}" type="pres">
      <dgm:prSet presAssocID="{AC04F5D1-66A7-4D3F-B50E-E03A126EFC13}" presName="negativeSpace" presStyleCnt="0"/>
      <dgm:spPr/>
    </dgm:pt>
    <dgm:pt modelId="{B319E15E-CF40-4F05-A4E3-F9180712F8FC}" type="pres">
      <dgm:prSet presAssocID="{AC04F5D1-66A7-4D3F-B50E-E03A126EFC13}" presName="childText" presStyleLbl="conFgAcc1" presStyleIdx="1" presStyleCnt="5">
        <dgm:presLayoutVars>
          <dgm:bulletEnabled val="1"/>
        </dgm:presLayoutVars>
      </dgm:prSet>
      <dgm:spPr/>
      <dgm:t>
        <a:bodyPr/>
        <a:lstStyle/>
        <a:p>
          <a:endParaRPr lang="en-US"/>
        </a:p>
      </dgm:t>
    </dgm:pt>
    <dgm:pt modelId="{04702DB9-C7E3-4479-94D5-04F17C4580A7}" type="pres">
      <dgm:prSet presAssocID="{91C6AF2E-A52E-46F0-A4CC-51505DDEB4B2}" presName="spaceBetweenRectangles" presStyleCnt="0"/>
      <dgm:spPr/>
    </dgm:pt>
    <dgm:pt modelId="{410AFA21-F111-4F13-8CF3-A9AC7231066E}" type="pres">
      <dgm:prSet presAssocID="{7E72DC01-F013-455D-97ED-AA5450EB01AA}" presName="parentLin" presStyleCnt="0"/>
      <dgm:spPr/>
    </dgm:pt>
    <dgm:pt modelId="{8AE47BF1-1AEF-4682-9850-696650F8AC92}" type="pres">
      <dgm:prSet presAssocID="{7E72DC01-F013-455D-97ED-AA5450EB01AA}" presName="parentLeftMargin" presStyleLbl="node1" presStyleIdx="1" presStyleCnt="5"/>
      <dgm:spPr/>
      <dgm:t>
        <a:bodyPr/>
        <a:lstStyle/>
        <a:p>
          <a:endParaRPr lang="en-US"/>
        </a:p>
      </dgm:t>
    </dgm:pt>
    <dgm:pt modelId="{FAC724BA-7A6A-45C8-A1AD-AE4FDF85C5D3}" type="pres">
      <dgm:prSet presAssocID="{7E72DC01-F013-455D-97ED-AA5450EB01AA}" presName="parentText" presStyleLbl="node1" presStyleIdx="2" presStyleCnt="5" custScaleX="132713">
        <dgm:presLayoutVars>
          <dgm:chMax val="0"/>
          <dgm:bulletEnabled val="1"/>
        </dgm:presLayoutVars>
      </dgm:prSet>
      <dgm:spPr/>
      <dgm:t>
        <a:bodyPr/>
        <a:lstStyle/>
        <a:p>
          <a:endParaRPr lang="en-US"/>
        </a:p>
      </dgm:t>
    </dgm:pt>
    <dgm:pt modelId="{B55525EB-0AED-45B4-BD91-62159097CF93}" type="pres">
      <dgm:prSet presAssocID="{7E72DC01-F013-455D-97ED-AA5450EB01AA}" presName="negativeSpace" presStyleCnt="0"/>
      <dgm:spPr/>
    </dgm:pt>
    <dgm:pt modelId="{C9178BA3-532C-4F1D-99AC-9F8EA8FA8A2E}" type="pres">
      <dgm:prSet presAssocID="{7E72DC01-F013-455D-97ED-AA5450EB01AA}" presName="childText" presStyleLbl="conFgAcc1" presStyleIdx="2" presStyleCnt="5">
        <dgm:presLayoutVars>
          <dgm:bulletEnabled val="1"/>
        </dgm:presLayoutVars>
      </dgm:prSet>
      <dgm:spPr/>
      <dgm:t>
        <a:bodyPr/>
        <a:lstStyle/>
        <a:p>
          <a:endParaRPr lang="en-US"/>
        </a:p>
      </dgm:t>
    </dgm:pt>
    <dgm:pt modelId="{07ADD89F-FDFA-4A35-BAED-3356FA387DD7}" type="pres">
      <dgm:prSet presAssocID="{498BADF8-E274-4447-95FA-E801F9859135}" presName="spaceBetweenRectangles" presStyleCnt="0"/>
      <dgm:spPr/>
    </dgm:pt>
    <dgm:pt modelId="{793EBE4E-BDC5-4DF7-9958-69B8BE94A1A3}" type="pres">
      <dgm:prSet presAssocID="{A61D69F8-537D-4439-ADFE-F8C2D2283590}" presName="parentLin" presStyleCnt="0"/>
      <dgm:spPr/>
    </dgm:pt>
    <dgm:pt modelId="{D9E89153-2F66-44F4-BF24-75247C5D0E95}" type="pres">
      <dgm:prSet presAssocID="{A61D69F8-537D-4439-ADFE-F8C2D2283590}" presName="parentLeftMargin" presStyleLbl="node1" presStyleIdx="2" presStyleCnt="5"/>
      <dgm:spPr/>
      <dgm:t>
        <a:bodyPr/>
        <a:lstStyle/>
        <a:p>
          <a:endParaRPr lang="en-US"/>
        </a:p>
      </dgm:t>
    </dgm:pt>
    <dgm:pt modelId="{8A4C96FD-EC9A-4058-921E-59D488E5939C}" type="pres">
      <dgm:prSet presAssocID="{A61D69F8-537D-4439-ADFE-F8C2D2283590}" presName="parentText" presStyleLbl="node1" presStyleIdx="3" presStyleCnt="5" custScaleX="132713">
        <dgm:presLayoutVars>
          <dgm:chMax val="0"/>
          <dgm:bulletEnabled val="1"/>
        </dgm:presLayoutVars>
      </dgm:prSet>
      <dgm:spPr/>
      <dgm:t>
        <a:bodyPr/>
        <a:lstStyle/>
        <a:p>
          <a:endParaRPr lang="en-US"/>
        </a:p>
      </dgm:t>
    </dgm:pt>
    <dgm:pt modelId="{B44323DC-B39F-4FD3-A1C4-C20F98FB664C}" type="pres">
      <dgm:prSet presAssocID="{A61D69F8-537D-4439-ADFE-F8C2D2283590}" presName="negativeSpace" presStyleCnt="0"/>
      <dgm:spPr/>
    </dgm:pt>
    <dgm:pt modelId="{3F17B627-5851-40AB-897E-097141A1F8A5}" type="pres">
      <dgm:prSet presAssocID="{A61D69F8-537D-4439-ADFE-F8C2D2283590}" presName="childText" presStyleLbl="conFgAcc1" presStyleIdx="3" presStyleCnt="5">
        <dgm:presLayoutVars>
          <dgm:bulletEnabled val="1"/>
        </dgm:presLayoutVars>
      </dgm:prSet>
      <dgm:spPr/>
      <dgm:t>
        <a:bodyPr/>
        <a:lstStyle/>
        <a:p>
          <a:endParaRPr lang="en-US"/>
        </a:p>
      </dgm:t>
    </dgm:pt>
    <dgm:pt modelId="{4B0FED7F-FAF5-4907-9C72-6447F11774B3}" type="pres">
      <dgm:prSet presAssocID="{E5DB9C45-5D76-4E43-A96B-3D1AFEB6E4BB}" presName="spaceBetweenRectangles" presStyleCnt="0"/>
      <dgm:spPr/>
    </dgm:pt>
    <dgm:pt modelId="{0395563E-F79E-4521-B9E5-7A0361000E14}" type="pres">
      <dgm:prSet presAssocID="{10AD3587-FE8D-40FD-B361-4A082AB16B4B}" presName="parentLin" presStyleCnt="0"/>
      <dgm:spPr/>
    </dgm:pt>
    <dgm:pt modelId="{AC35C90E-F2B2-43A0-88CF-35E4D7696F6A}" type="pres">
      <dgm:prSet presAssocID="{10AD3587-FE8D-40FD-B361-4A082AB16B4B}" presName="parentLeftMargin" presStyleLbl="node1" presStyleIdx="3" presStyleCnt="5"/>
      <dgm:spPr/>
      <dgm:t>
        <a:bodyPr/>
        <a:lstStyle/>
        <a:p>
          <a:endParaRPr lang="en-US"/>
        </a:p>
      </dgm:t>
    </dgm:pt>
    <dgm:pt modelId="{A254FC7B-23C8-4054-A10A-BED5A1920C1A}" type="pres">
      <dgm:prSet presAssocID="{10AD3587-FE8D-40FD-B361-4A082AB16B4B}" presName="parentText" presStyleLbl="node1" presStyleIdx="4" presStyleCnt="5" custScaleX="132713">
        <dgm:presLayoutVars>
          <dgm:chMax val="0"/>
          <dgm:bulletEnabled val="1"/>
        </dgm:presLayoutVars>
      </dgm:prSet>
      <dgm:spPr/>
      <dgm:t>
        <a:bodyPr/>
        <a:lstStyle/>
        <a:p>
          <a:endParaRPr lang="en-US"/>
        </a:p>
      </dgm:t>
    </dgm:pt>
    <dgm:pt modelId="{AA3C3AF4-9A58-4C12-8758-641335490EA2}" type="pres">
      <dgm:prSet presAssocID="{10AD3587-FE8D-40FD-B361-4A082AB16B4B}" presName="negativeSpace" presStyleCnt="0"/>
      <dgm:spPr/>
    </dgm:pt>
    <dgm:pt modelId="{F53E9428-B67F-4F5A-8310-7967B3F077EC}" type="pres">
      <dgm:prSet presAssocID="{10AD3587-FE8D-40FD-B361-4A082AB16B4B}" presName="childText" presStyleLbl="conFgAcc1" presStyleIdx="4" presStyleCnt="5">
        <dgm:presLayoutVars>
          <dgm:bulletEnabled val="1"/>
        </dgm:presLayoutVars>
      </dgm:prSet>
      <dgm:spPr/>
      <dgm:t>
        <a:bodyPr/>
        <a:lstStyle/>
        <a:p>
          <a:endParaRPr lang="en-US"/>
        </a:p>
      </dgm:t>
    </dgm:pt>
  </dgm:ptLst>
  <dgm:cxnLst>
    <dgm:cxn modelId="{534BBD72-B8C9-4D6A-8FCF-0529A7B8DB8D}" type="presOf" srcId="{A61D69F8-537D-4439-ADFE-F8C2D2283590}" destId="{8A4C96FD-EC9A-4058-921E-59D488E5939C}" srcOrd="1" destOrd="0" presId="urn:microsoft.com/office/officeart/2005/8/layout/list1"/>
    <dgm:cxn modelId="{9A551160-7AC1-461A-A9B1-A4A7A3B79E44}" type="presOf" srcId="{AC04F5D1-66A7-4D3F-B50E-E03A126EFC13}" destId="{E34D5566-C818-4CC1-B647-FA00C3607326}" srcOrd="0" destOrd="0" presId="urn:microsoft.com/office/officeart/2005/8/layout/list1"/>
    <dgm:cxn modelId="{ECD0F3AA-C711-41BF-B4B6-9FD47B79BDAF}" type="presOf" srcId="{2FBA2BEE-DB47-4EF0-BE69-7BCFA1E322D7}" destId="{C9178BA3-532C-4F1D-99AC-9F8EA8FA8A2E}" srcOrd="0" destOrd="0" presId="urn:microsoft.com/office/officeart/2005/8/layout/list1"/>
    <dgm:cxn modelId="{36927F8A-EA8C-4257-8DB1-C634C0350831}" type="presOf" srcId="{5730722A-8CC4-449C-ACB1-A5CC5E41D1C4}" destId="{48488BE9-A8EF-488E-A2FF-6C4F1FEBED1A}" srcOrd="1" destOrd="0" presId="urn:microsoft.com/office/officeart/2005/8/layout/list1"/>
    <dgm:cxn modelId="{5595FB1F-8E4A-415B-B081-E5945BB9704B}" srcId="{7E72DC01-F013-455D-97ED-AA5450EB01AA}" destId="{2FBA2BEE-DB47-4EF0-BE69-7BCFA1E322D7}" srcOrd="0" destOrd="0" parTransId="{8725AC62-0F27-44A3-89A1-6BD5D784F127}" sibTransId="{2491D79E-5058-4A81-A961-593D8B1CBC3A}"/>
    <dgm:cxn modelId="{987BDEAB-758D-4E71-A8AD-20831CD7E681}" type="presOf" srcId="{A23A0347-CFBA-4F49-A97F-63DB509AAF21}" destId="{B319E15E-CF40-4F05-A4E3-F9180712F8FC}" srcOrd="0" destOrd="0" presId="urn:microsoft.com/office/officeart/2005/8/layout/list1"/>
    <dgm:cxn modelId="{868F6F24-A149-463D-BC0E-D3C9B98DF2A4}" type="presOf" srcId="{7569D4D9-DD4F-4FF7-A6B1-3603CEA610F9}" destId="{F106335B-25E3-4B76-A7C8-9380EEE63031}" srcOrd="0" destOrd="0" presId="urn:microsoft.com/office/officeart/2005/8/layout/list1"/>
    <dgm:cxn modelId="{92C55673-58B6-4568-865A-5B84B7AEAB5D}" srcId="{BC9B7B31-F6F0-48F0-9036-FDC58B260071}" destId="{5730722A-8CC4-449C-ACB1-A5CC5E41D1C4}" srcOrd="0" destOrd="0" parTransId="{FE85C0EE-4F29-481D-ADA2-B469DF6B1869}" sibTransId="{F997AC4F-E46A-40FA-BF68-EEC5F65BFE45}"/>
    <dgm:cxn modelId="{B1B72E57-49BB-417E-8A3B-FA24F0724FE0}" type="presOf" srcId="{AC04F5D1-66A7-4D3F-B50E-E03A126EFC13}" destId="{BB6DEF3A-9469-43C5-A41B-C61D713F6A0D}" srcOrd="1" destOrd="0" presId="urn:microsoft.com/office/officeart/2005/8/layout/list1"/>
    <dgm:cxn modelId="{A616DB5E-B19E-4769-A608-A2F202693F33}" srcId="{BC9B7B31-F6F0-48F0-9036-FDC58B260071}" destId="{AC04F5D1-66A7-4D3F-B50E-E03A126EFC13}" srcOrd="1" destOrd="0" parTransId="{C8F4E2E7-E723-418A-8552-CF1923693ECB}" sibTransId="{91C6AF2E-A52E-46F0-A4CC-51505DDEB4B2}"/>
    <dgm:cxn modelId="{877BCB95-50F3-49CE-BDF7-D1561FA71583}" srcId="{5730722A-8CC4-449C-ACB1-A5CC5E41D1C4}" destId="{7569D4D9-DD4F-4FF7-A6B1-3603CEA610F9}" srcOrd="0" destOrd="0" parTransId="{ED826D52-1CDC-45E5-8229-AD9978BE5D88}" sibTransId="{41872479-D940-4F2F-B21F-A092254B2549}"/>
    <dgm:cxn modelId="{F1996E72-3DDE-41CF-818C-487E02329CEA}" type="presOf" srcId="{73FCA398-37D0-44BC-8B4F-3A7EDA973CFB}" destId="{3F17B627-5851-40AB-897E-097141A1F8A5}" srcOrd="0" destOrd="0" presId="urn:microsoft.com/office/officeart/2005/8/layout/list1"/>
    <dgm:cxn modelId="{79278218-76F4-4259-A0B1-344252045D0B}" type="presOf" srcId="{A61D69F8-537D-4439-ADFE-F8C2D2283590}" destId="{D9E89153-2F66-44F4-BF24-75247C5D0E95}" srcOrd="0" destOrd="0" presId="urn:microsoft.com/office/officeart/2005/8/layout/list1"/>
    <dgm:cxn modelId="{E4BC6C8B-DF11-45FA-BB27-D383F50A9FBE}" type="presOf" srcId="{5730722A-8CC4-449C-ACB1-A5CC5E41D1C4}" destId="{C703AE26-4090-4A37-852B-FEBA4D5E4B2A}" srcOrd="0" destOrd="0" presId="urn:microsoft.com/office/officeart/2005/8/layout/list1"/>
    <dgm:cxn modelId="{C3865A0D-9F75-4527-B507-2CD10035B35B}" type="presOf" srcId="{BC9B7B31-F6F0-48F0-9036-FDC58B260071}" destId="{0DB3DB86-2FBE-4261-9609-55C15DC48902}" srcOrd="0" destOrd="0" presId="urn:microsoft.com/office/officeart/2005/8/layout/list1"/>
    <dgm:cxn modelId="{53EDB3B3-B0EF-4101-A6A9-2516F2BC3C51}" srcId="{AC04F5D1-66A7-4D3F-B50E-E03A126EFC13}" destId="{A23A0347-CFBA-4F49-A97F-63DB509AAF21}" srcOrd="0" destOrd="0" parTransId="{BF7441C4-42E4-48FC-9E85-55DE7828ACBB}" sibTransId="{B45025AC-828E-45DC-B462-A63D51D92BB4}"/>
    <dgm:cxn modelId="{27A5431A-A6D0-4350-9CB9-2105FE4960DF}" type="presOf" srcId="{7E72DC01-F013-455D-97ED-AA5450EB01AA}" destId="{FAC724BA-7A6A-45C8-A1AD-AE4FDF85C5D3}" srcOrd="1" destOrd="0" presId="urn:microsoft.com/office/officeart/2005/8/layout/list1"/>
    <dgm:cxn modelId="{F677BF50-EABE-4F27-BDAB-12446B80498F}" type="presOf" srcId="{46876E23-EC02-42D5-A115-0C3A9129B3ED}" destId="{F53E9428-B67F-4F5A-8310-7967B3F077EC}" srcOrd="0" destOrd="0" presId="urn:microsoft.com/office/officeart/2005/8/layout/list1"/>
    <dgm:cxn modelId="{CC27C673-D307-4D8C-8C03-C75FAB32AC1E}" type="presOf" srcId="{10AD3587-FE8D-40FD-B361-4A082AB16B4B}" destId="{AC35C90E-F2B2-43A0-88CF-35E4D7696F6A}" srcOrd="0" destOrd="0" presId="urn:microsoft.com/office/officeart/2005/8/layout/list1"/>
    <dgm:cxn modelId="{7A4CD11D-707C-4ABA-B9DE-7A766569FE0F}" srcId="{BC9B7B31-F6F0-48F0-9036-FDC58B260071}" destId="{7E72DC01-F013-455D-97ED-AA5450EB01AA}" srcOrd="2" destOrd="0" parTransId="{458CD778-DF68-473E-99ED-1DED5B625FF8}" sibTransId="{498BADF8-E274-4447-95FA-E801F9859135}"/>
    <dgm:cxn modelId="{13BB8279-6883-4A12-BFA6-5023F5F2FC7A}" srcId="{A61D69F8-537D-4439-ADFE-F8C2D2283590}" destId="{73FCA398-37D0-44BC-8B4F-3A7EDA973CFB}" srcOrd="0" destOrd="0" parTransId="{797C2AC4-A6AA-4831-B25A-D9A354C6BE4A}" sibTransId="{77642E8E-81FD-48F2-9E2D-17A5BB1E0ACD}"/>
    <dgm:cxn modelId="{F2500FC4-FCED-40CF-8957-6FFD0790C7A2}" type="presOf" srcId="{10AD3587-FE8D-40FD-B361-4A082AB16B4B}" destId="{A254FC7B-23C8-4054-A10A-BED5A1920C1A}" srcOrd="1" destOrd="0" presId="urn:microsoft.com/office/officeart/2005/8/layout/list1"/>
    <dgm:cxn modelId="{2F876CAB-9F1D-4ACF-895A-9D119201F4A3}" type="presOf" srcId="{7E72DC01-F013-455D-97ED-AA5450EB01AA}" destId="{8AE47BF1-1AEF-4682-9850-696650F8AC92}" srcOrd="0" destOrd="0" presId="urn:microsoft.com/office/officeart/2005/8/layout/list1"/>
    <dgm:cxn modelId="{260CC54C-3A9E-4077-BE27-8A1DAF0832AA}" srcId="{10AD3587-FE8D-40FD-B361-4A082AB16B4B}" destId="{46876E23-EC02-42D5-A115-0C3A9129B3ED}" srcOrd="0" destOrd="0" parTransId="{688D569C-DDE9-4EA9-8577-E9FE346C4226}" sibTransId="{A42ECDAF-8250-4B83-B6EF-7098632A34F8}"/>
    <dgm:cxn modelId="{39B45C94-E28D-4BF3-948C-959423DBE0E4}" srcId="{BC9B7B31-F6F0-48F0-9036-FDC58B260071}" destId="{A61D69F8-537D-4439-ADFE-F8C2D2283590}" srcOrd="3" destOrd="0" parTransId="{FECB75E6-38C0-4CF5-B6C2-8347C3B45646}" sibTransId="{E5DB9C45-5D76-4E43-A96B-3D1AFEB6E4BB}"/>
    <dgm:cxn modelId="{BD808B8D-EC2E-4AEF-BB62-CD9F5B824052}" srcId="{BC9B7B31-F6F0-48F0-9036-FDC58B260071}" destId="{10AD3587-FE8D-40FD-B361-4A082AB16B4B}" srcOrd="4" destOrd="0" parTransId="{06D0A6CC-D8A8-4973-AC7F-505C1BD33801}" sibTransId="{AA6F64AB-1DE3-45DC-ACA5-67F47B06A562}"/>
    <dgm:cxn modelId="{C22372C5-7087-4CB2-9200-2CD3FE871DB4}" type="presParOf" srcId="{0DB3DB86-2FBE-4261-9609-55C15DC48902}" destId="{4347587F-65F8-4AA5-A67E-A1983B51F353}" srcOrd="0" destOrd="0" presId="urn:microsoft.com/office/officeart/2005/8/layout/list1"/>
    <dgm:cxn modelId="{556FD60E-915E-48D8-A778-606194AB38C8}" type="presParOf" srcId="{4347587F-65F8-4AA5-A67E-A1983B51F353}" destId="{C703AE26-4090-4A37-852B-FEBA4D5E4B2A}" srcOrd="0" destOrd="0" presId="urn:microsoft.com/office/officeart/2005/8/layout/list1"/>
    <dgm:cxn modelId="{2E2C1B2A-BE67-4F3A-BB8A-05E49EDC49B8}" type="presParOf" srcId="{4347587F-65F8-4AA5-A67E-A1983B51F353}" destId="{48488BE9-A8EF-488E-A2FF-6C4F1FEBED1A}" srcOrd="1" destOrd="0" presId="urn:microsoft.com/office/officeart/2005/8/layout/list1"/>
    <dgm:cxn modelId="{3B056B2E-05A8-4026-9DDC-33BC877EE6B3}" type="presParOf" srcId="{0DB3DB86-2FBE-4261-9609-55C15DC48902}" destId="{F62FFAC6-C37D-4152-992B-810757D9634C}" srcOrd="1" destOrd="0" presId="urn:microsoft.com/office/officeart/2005/8/layout/list1"/>
    <dgm:cxn modelId="{512C83FB-E390-4B2A-B570-38958CDA4479}" type="presParOf" srcId="{0DB3DB86-2FBE-4261-9609-55C15DC48902}" destId="{F106335B-25E3-4B76-A7C8-9380EEE63031}" srcOrd="2" destOrd="0" presId="urn:microsoft.com/office/officeart/2005/8/layout/list1"/>
    <dgm:cxn modelId="{0CB6E732-99D9-4AD7-8640-7B7CDF0620C6}" type="presParOf" srcId="{0DB3DB86-2FBE-4261-9609-55C15DC48902}" destId="{FBE77B88-099A-4498-A562-3672A87BE619}" srcOrd="3" destOrd="0" presId="urn:microsoft.com/office/officeart/2005/8/layout/list1"/>
    <dgm:cxn modelId="{E2EC5A59-71D9-4B2B-8C98-74394237A1C4}" type="presParOf" srcId="{0DB3DB86-2FBE-4261-9609-55C15DC48902}" destId="{A773095A-9B0C-4B1A-B676-A8D85FE5556B}" srcOrd="4" destOrd="0" presId="urn:microsoft.com/office/officeart/2005/8/layout/list1"/>
    <dgm:cxn modelId="{AB1A10B5-1064-422F-A60E-1E84873E8B93}" type="presParOf" srcId="{A773095A-9B0C-4B1A-B676-A8D85FE5556B}" destId="{E34D5566-C818-4CC1-B647-FA00C3607326}" srcOrd="0" destOrd="0" presId="urn:microsoft.com/office/officeart/2005/8/layout/list1"/>
    <dgm:cxn modelId="{1ABFDDF2-B03C-429B-A34A-773396DD16A8}" type="presParOf" srcId="{A773095A-9B0C-4B1A-B676-A8D85FE5556B}" destId="{BB6DEF3A-9469-43C5-A41B-C61D713F6A0D}" srcOrd="1" destOrd="0" presId="urn:microsoft.com/office/officeart/2005/8/layout/list1"/>
    <dgm:cxn modelId="{DCEE1974-A9AC-4C93-924B-6C892FEAADB7}" type="presParOf" srcId="{0DB3DB86-2FBE-4261-9609-55C15DC48902}" destId="{69E72707-C98A-4038-B33E-C3FC9336B205}" srcOrd="5" destOrd="0" presId="urn:microsoft.com/office/officeart/2005/8/layout/list1"/>
    <dgm:cxn modelId="{E705D71A-D30F-436A-B07D-B55873E3522A}" type="presParOf" srcId="{0DB3DB86-2FBE-4261-9609-55C15DC48902}" destId="{B319E15E-CF40-4F05-A4E3-F9180712F8FC}" srcOrd="6" destOrd="0" presId="urn:microsoft.com/office/officeart/2005/8/layout/list1"/>
    <dgm:cxn modelId="{B962A762-3629-473B-8424-49368FF75A0E}" type="presParOf" srcId="{0DB3DB86-2FBE-4261-9609-55C15DC48902}" destId="{04702DB9-C7E3-4479-94D5-04F17C4580A7}" srcOrd="7" destOrd="0" presId="urn:microsoft.com/office/officeart/2005/8/layout/list1"/>
    <dgm:cxn modelId="{9B48D65F-A52A-42DA-A1B7-0B7C05A25925}" type="presParOf" srcId="{0DB3DB86-2FBE-4261-9609-55C15DC48902}" destId="{410AFA21-F111-4F13-8CF3-A9AC7231066E}" srcOrd="8" destOrd="0" presId="urn:microsoft.com/office/officeart/2005/8/layout/list1"/>
    <dgm:cxn modelId="{C8E7FEBB-3204-423C-804B-958043053AB3}" type="presParOf" srcId="{410AFA21-F111-4F13-8CF3-A9AC7231066E}" destId="{8AE47BF1-1AEF-4682-9850-696650F8AC92}" srcOrd="0" destOrd="0" presId="urn:microsoft.com/office/officeart/2005/8/layout/list1"/>
    <dgm:cxn modelId="{65E26939-44AF-4509-B78C-3C9CC688C73A}" type="presParOf" srcId="{410AFA21-F111-4F13-8CF3-A9AC7231066E}" destId="{FAC724BA-7A6A-45C8-A1AD-AE4FDF85C5D3}" srcOrd="1" destOrd="0" presId="urn:microsoft.com/office/officeart/2005/8/layout/list1"/>
    <dgm:cxn modelId="{00AB89E2-B254-44E2-8057-AF3314D5353F}" type="presParOf" srcId="{0DB3DB86-2FBE-4261-9609-55C15DC48902}" destId="{B55525EB-0AED-45B4-BD91-62159097CF93}" srcOrd="9" destOrd="0" presId="urn:microsoft.com/office/officeart/2005/8/layout/list1"/>
    <dgm:cxn modelId="{40E4B36A-E99F-4101-832A-ADF165F793A8}" type="presParOf" srcId="{0DB3DB86-2FBE-4261-9609-55C15DC48902}" destId="{C9178BA3-532C-4F1D-99AC-9F8EA8FA8A2E}" srcOrd="10" destOrd="0" presId="urn:microsoft.com/office/officeart/2005/8/layout/list1"/>
    <dgm:cxn modelId="{ED8271E0-8091-4F74-9109-58A29A56A689}" type="presParOf" srcId="{0DB3DB86-2FBE-4261-9609-55C15DC48902}" destId="{07ADD89F-FDFA-4A35-BAED-3356FA387DD7}" srcOrd="11" destOrd="0" presId="urn:microsoft.com/office/officeart/2005/8/layout/list1"/>
    <dgm:cxn modelId="{58202A07-6C3F-4C94-BA0E-DB3ACCF21415}" type="presParOf" srcId="{0DB3DB86-2FBE-4261-9609-55C15DC48902}" destId="{793EBE4E-BDC5-4DF7-9958-69B8BE94A1A3}" srcOrd="12" destOrd="0" presId="urn:microsoft.com/office/officeart/2005/8/layout/list1"/>
    <dgm:cxn modelId="{41918949-0168-4172-9EA2-B3C154ADB030}" type="presParOf" srcId="{793EBE4E-BDC5-4DF7-9958-69B8BE94A1A3}" destId="{D9E89153-2F66-44F4-BF24-75247C5D0E95}" srcOrd="0" destOrd="0" presId="urn:microsoft.com/office/officeart/2005/8/layout/list1"/>
    <dgm:cxn modelId="{246CB4A3-66C5-40B9-BE10-389ED9D40B4A}" type="presParOf" srcId="{793EBE4E-BDC5-4DF7-9958-69B8BE94A1A3}" destId="{8A4C96FD-EC9A-4058-921E-59D488E5939C}" srcOrd="1" destOrd="0" presId="urn:microsoft.com/office/officeart/2005/8/layout/list1"/>
    <dgm:cxn modelId="{952E6AB9-3258-45AC-A8C6-A6086D901710}" type="presParOf" srcId="{0DB3DB86-2FBE-4261-9609-55C15DC48902}" destId="{B44323DC-B39F-4FD3-A1C4-C20F98FB664C}" srcOrd="13" destOrd="0" presId="urn:microsoft.com/office/officeart/2005/8/layout/list1"/>
    <dgm:cxn modelId="{03C3029A-64C6-43FC-A453-1C4C29C60E6F}" type="presParOf" srcId="{0DB3DB86-2FBE-4261-9609-55C15DC48902}" destId="{3F17B627-5851-40AB-897E-097141A1F8A5}" srcOrd="14" destOrd="0" presId="urn:microsoft.com/office/officeart/2005/8/layout/list1"/>
    <dgm:cxn modelId="{E0C89181-B837-4EBE-8FE7-6B0A9436F05A}" type="presParOf" srcId="{0DB3DB86-2FBE-4261-9609-55C15DC48902}" destId="{4B0FED7F-FAF5-4907-9C72-6447F11774B3}" srcOrd="15" destOrd="0" presId="urn:microsoft.com/office/officeart/2005/8/layout/list1"/>
    <dgm:cxn modelId="{6C54EB8C-C141-4C76-92D9-28CA194ACA42}" type="presParOf" srcId="{0DB3DB86-2FBE-4261-9609-55C15DC48902}" destId="{0395563E-F79E-4521-B9E5-7A0361000E14}" srcOrd="16" destOrd="0" presId="urn:microsoft.com/office/officeart/2005/8/layout/list1"/>
    <dgm:cxn modelId="{75945AD0-6CD3-44BE-98E5-17B730296ECB}" type="presParOf" srcId="{0395563E-F79E-4521-B9E5-7A0361000E14}" destId="{AC35C90E-F2B2-43A0-88CF-35E4D7696F6A}" srcOrd="0" destOrd="0" presId="urn:microsoft.com/office/officeart/2005/8/layout/list1"/>
    <dgm:cxn modelId="{B8F76D09-207E-448D-81AC-1F0B3637A6E1}" type="presParOf" srcId="{0395563E-F79E-4521-B9E5-7A0361000E14}" destId="{A254FC7B-23C8-4054-A10A-BED5A1920C1A}" srcOrd="1" destOrd="0" presId="urn:microsoft.com/office/officeart/2005/8/layout/list1"/>
    <dgm:cxn modelId="{9E9DD475-E388-48A9-BB10-B9DE0327E3BC}" type="presParOf" srcId="{0DB3DB86-2FBE-4261-9609-55C15DC48902}" destId="{AA3C3AF4-9A58-4C12-8758-641335490EA2}" srcOrd="17" destOrd="0" presId="urn:microsoft.com/office/officeart/2005/8/layout/list1"/>
    <dgm:cxn modelId="{588C80D3-E39F-407B-986B-937D71103A75}" type="presParOf" srcId="{0DB3DB86-2FBE-4261-9609-55C15DC48902}" destId="{F53E9428-B67F-4F5A-8310-7967B3F077E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80A53-628B-4B80-895C-10B131ACB344}"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CA"/>
        </a:p>
      </dgm:t>
    </dgm:pt>
    <dgm:pt modelId="{7FE3B3D4-7B67-471E-AD54-A13ABD4C05BC}">
      <dgm:prSet phldrT="[Text]"/>
      <dgm:spPr>
        <a:effectLst>
          <a:outerShdw blurRad="50800" dist="38100" dir="2700000" algn="tl" rotWithShape="0">
            <a:prstClr val="black">
              <a:alpha val="40000"/>
            </a:prstClr>
          </a:outerShdw>
        </a:effectLst>
      </dgm:spPr>
      <dgm:t>
        <a:bodyPr/>
        <a:lstStyle/>
        <a:p>
          <a:r>
            <a:rPr lang="en-CA" dirty="0"/>
            <a:t>Broader Transfer and Student Mobility</a:t>
          </a:r>
        </a:p>
      </dgm:t>
    </dgm:pt>
    <dgm:pt modelId="{4A1B1FD3-064C-4EA4-BA20-F2F11CD94566}" type="parTrans" cxnId="{54778997-2B8F-4FCD-BE87-9ED67BD6BAA4}">
      <dgm:prSet/>
      <dgm:spPr/>
      <dgm:t>
        <a:bodyPr/>
        <a:lstStyle/>
        <a:p>
          <a:endParaRPr lang="en-CA"/>
        </a:p>
      </dgm:t>
    </dgm:pt>
    <dgm:pt modelId="{CC086552-7334-4A8B-9485-D304AE7FA562}" type="sibTrans" cxnId="{54778997-2B8F-4FCD-BE87-9ED67BD6BAA4}">
      <dgm:prSet/>
      <dgm:spPr/>
      <dgm:t>
        <a:bodyPr/>
        <a:lstStyle/>
        <a:p>
          <a:endParaRPr lang="en-CA"/>
        </a:p>
      </dgm:t>
    </dgm:pt>
    <dgm:pt modelId="{52CA191A-55BE-4324-B72F-52C793A904E6}">
      <dgm:prSet phldrT="[Text]" custT="1"/>
      <dgm:spPr/>
      <dgm:t>
        <a:bodyPr/>
        <a:lstStyle/>
        <a:p>
          <a:r>
            <a:rPr lang="en-CA" sz="1800"/>
            <a:t>Quality Assured </a:t>
          </a:r>
          <a:r>
            <a:rPr lang="en-CA" sz="1800" dirty="0"/>
            <a:t>Best Practice</a:t>
          </a:r>
        </a:p>
      </dgm:t>
    </dgm:pt>
    <dgm:pt modelId="{FA8692AE-259B-4A5C-8A38-ED48AE45A865}" type="parTrans" cxnId="{031C64C7-DFFF-4A16-9ECC-6BB3D859DFEF}">
      <dgm:prSet/>
      <dgm:spPr/>
      <dgm:t>
        <a:bodyPr/>
        <a:lstStyle/>
        <a:p>
          <a:endParaRPr lang="en-CA"/>
        </a:p>
      </dgm:t>
    </dgm:pt>
    <dgm:pt modelId="{D69FE8EC-B5F0-4755-9221-DF8DADD421F6}" type="sibTrans" cxnId="{031C64C7-DFFF-4A16-9ECC-6BB3D859DFEF}">
      <dgm:prSet/>
      <dgm:spPr/>
      <dgm:t>
        <a:bodyPr/>
        <a:lstStyle/>
        <a:p>
          <a:endParaRPr lang="en-CA"/>
        </a:p>
      </dgm:t>
    </dgm:pt>
    <dgm:pt modelId="{FEB6B009-0FD2-4952-8C32-383550C66780}">
      <dgm:prSet phldrT="[Text]"/>
      <dgm:spPr/>
      <dgm:t>
        <a:bodyPr/>
        <a:lstStyle/>
        <a:p>
          <a:r>
            <a:rPr lang="en-CA" dirty="0"/>
            <a:t>Best Practice: Substantial Difference</a:t>
          </a:r>
        </a:p>
      </dgm:t>
    </dgm:pt>
    <dgm:pt modelId="{E98F5164-3E71-474F-9DA2-341FDA5F357E}" type="parTrans" cxnId="{4541FDE6-0A06-4DFF-8B90-DAEEB92075F4}">
      <dgm:prSet/>
      <dgm:spPr/>
      <dgm:t>
        <a:bodyPr/>
        <a:lstStyle/>
        <a:p>
          <a:endParaRPr lang="en-CA"/>
        </a:p>
      </dgm:t>
    </dgm:pt>
    <dgm:pt modelId="{949B8666-82FB-4558-BAF4-70D35A019958}" type="sibTrans" cxnId="{4541FDE6-0A06-4DFF-8B90-DAEEB92075F4}">
      <dgm:prSet/>
      <dgm:spPr/>
      <dgm:t>
        <a:bodyPr/>
        <a:lstStyle/>
        <a:p>
          <a:endParaRPr lang="en-CA"/>
        </a:p>
      </dgm:t>
    </dgm:pt>
    <dgm:pt modelId="{5B7850CA-1CA7-441C-AF58-5ECA60CE3EC5}">
      <dgm:prSet phldrT="[Text]" custT="1"/>
      <dgm:spPr/>
      <dgm:t>
        <a:bodyPr/>
        <a:lstStyle/>
        <a:p>
          <a:r>
            <a:rPr lang="en-CA" sz="1800" dirty="0"/>
            <a:t>Conventions</a:t>
          </a:r>
        </a:p>
      </dgm:t>
    </dgm:pt>
    <dgm:pt modelId="{84257DB8-3CF5-4C42-B33A-16AC08C27CA2}" type="parTrans" cxnId="{39AD92F9-6B5C-4E21-9D50-CA1210639475}">
      <dgm:prSet/>
      <dgm:spPr/>
      <dgm:t>
        <a:bodyPr/>
        <a:lstStyle/>
        <a:p>
          <a:endParaRPr lang="en-CA"/>
        </a:p>
      </dgm:t>
    </dgm:pt>
    <dgm:pt modelId="{061E3AE6-DDC3-46A5-9919-8E2EB6427BED}" type="sibTrans" cxnId="{39AD92F9-6B5C-4E21-9D50-CA1210639475}">
      <dgm:prSet/>
      <dgm:spPr/>
      <dgm:t>
        <a:bodyPr/>
        <a:lstStyle/>
        <a:p>
          <a:endParaRPr lang="en-CA"/>
        </a:p>
      </dgm:t>
    </dgm:pt>
    <dgm:pt modelId="{27DBB310-1BEF-4FE6-BC87-4E12271880E7}">
      <dgm:prSet phldrT="[Text]"/>
      <dgm:spPr/>
      <dgm:t>
        <a:bodyPr/>
        <a:lstStyle/>
        <a:p>
          <a:r>
            <a:rPr lang="en-CA" dirty="0"/>
            <a:t>System-level Resources &amp; Collaboration</a:t>
          </a:r>
        </a:p>
      </dgm:t>
    </dgm:pt>
    <dgm:pt modelId="{31D6AD98-E3FE-42AF-B562-2D39C73F3085}" type="parTrans" cxnId="{6EE6541E-B1DE-4667-ACD6-C984629DEC6E}">
      <dgm:prSet/>
      <dgm:spPr/>
      <dgm:t>
        <a:bodyPr/>
        <a:lstStyle/>
        <a:p>
          <a:endParaRPr lang="en-CA"/>
        </a:p>
      </dgm:t>
    </dgm:pt>
    <dgm:pt modelId="{E53D7392-0086-4AD4-9860-183FC9A74E4E}" type="sibTrans" cxnId="{6EE6541E-B1DE-4667-ACD6-C984629DEC6E}">
      <dgm:prSet/>
      <dgm:spPr/>
      <dgm:t>
        <a:bodyPr/>
        <a:lstStyle/>
        <a:p>
          <a:endParaRPr lang="en-CA"/>
        </a:p>
      </dgm:t>
    </dgm:pt>
    <dgm:pt modelId="{6D7A3675-68E1-4AC4-975B-2785281C5FC6}">
      <dgm:prSet phldrT="[Text]"/>
      <dgm:spPr/>
      <dgm:t>
        <a:bodyPr/>
        <a:lstStyle/>
        <a:p>
          <a:r>
            <a:rPr lang="en-CA" dirty="0"/>
            <a:t>Institutions, Allied Orgs &amp; Govt</a:t>
          </a:r>
        </a:p>
      </dgm:t>
    </dgm:pt>
    <dgm:pt modelId="{BD17D4F4-43CE-473D-90B5-F08F8517C294}" type="parTrans" cxnId="{B3E796C4-FF49-4C6C-8D53-7D38797EF8D7}">
      <dgm:prSet/>
      <dgm:spPr/>
      <dgm:t>
        <a:bodyPr/>
        <a:lstStyle/>
        <a:p>
          <a:endParaRPr lang="en-CA"/>
        </a:p>
      </dgm:t>
    </dgm:pt>
    <dgm:pt modelId="{D2F474EA-3F46-4BA5-B1F1-51C1AD698A96}" type="sibTrans" cxnId="{B3E796C4-FF49-4C6C-8D53-7D38797EF8D7}">
      <dgm:prSet/>
      <dgm:spPr/>
      <dgm:t>
        <a:bodyPr/>
        <a:lstStyle/>
        <a:p>
          <a:endParaRPr lang="en-CA"/>
        </a:p>
      </dgm:t>
    </dgm:pt>
    <dgm:pt modelId="{AC784C3A-1615-463F-970B-BD1DEA7EDAB6}">
      <dgm:prSet phldrT="[Text]"/>
      <dgm:spPr/>
      <dgm:t>
        <a:bodyPr/>
        <a:lstStyle/>
        <a:p>
          <a:r>
            <a:rPr lang="en-CA" dirty="0"/>
            <a:t>ARUCC Groningen &amp; Student Mobility Project</a:t>
          </a:r>
        </a:p>
      </dgm:t>
    </dgm:pt>
    <dgm:pt modelId="{A9449C6A-307F-4DE5-9165-81DD1A112B0B}" type="parTrans" cxnId="{BD0BB4DC-B455-4366-BC4D-A23FC2FA48C3}">
      <dgm:prSet/>
      <dgm:spPr/>
      <dgm:t>
        <a:bodyPr/>
        <a:lstStyle/>
        <a:p>
          <a:endParaRPr lang="en-CA"/>
        </a:p>
      </dgm:t>
    </dgm:pt>
    <dgm:pt modelId="{920B00A7-284C-42C9-BF93-55D76413C964}" type="sibTrans" cxnId="{BD0BB4DC-B455-4366-BC4D-A23FC2FA48C3}">
      <dgm:prSet/>
      <dgm:spPr/>
      <dgm:t>
        <a:bodyPr/>
        <a:lstStyle/>
        <a:p>
          <a:endParaRPr lang="en-CA"/>
        </a:p>
      </dgm:t>
    </dgm:pt>
    <dgm:pt modelId="{F8ACB693-BF15-48D7-83FA-132637D88B76}">
      <dgm:prSet phldrT="[Text]" custT="1"/>
      <dgm:spPr/>
      <dgm:t>
        <a:bodyPr/>
        <a:lstStyle/>
        <a:p>
          <a:r>
            <a:rPr lang="en-CA" sz="1800" dirty="0"/>
            <a:t>Digitization</a:t>
          </a:r>
        </a:p>
      </dgm:t>
    </dgm:pt>
    <dgm:pt modelId="{BE0CB697-F431-47C3-A5EB-3020B92A8E70}" type="parTrans" cxnId="{72CDFC3E-2981-49B3-A315-CD0F191A0077}">
      <dgm:prSet/>
      <dgm:spPr/>
      <dgm:t>
        <a:bodyPr/>
        <a:lstStyle/>
        <a:p>
          <a:endParaRPr lang="en-CA"/>
        </a:p>
      </dgm:t>
    </dgm:pt>
    <dgm:pt modelId="{27127EC8-E4E8-4F38-93F8-26C02A16697D}" type="sibTrans" cxnId="{72CDFC3E-2981-49B3-A315-CD0F191A0077}">
      <dgm:prSet/>
      <dgm:spPr/>
      <dgm:t>
        <a:bodyPr/>
        <a:lstStyle/>
        <a:p>
          <a:endParaRPr lang="en-CA"/>
        </a:p>
      </dgm:t>
    </dgm:pt>
    <dgm:pt modelId="{37C5D17E-5D8B-40F5-9F3B-43350DE8F22C}">
      <dgm:prSet phldrT="[Text]" custT="1"/>
      <dgm:spPr/>
      <dgm:t>
        <a:bodyPr/>
        <a:lstStyle/>
        <a:p>
          <a:r>
            <a:rPr lang="en-CA" sz="1800" dirty="0"/>
            <a:t>Quality Assurance</a:t>
          </a:r>
        </a:p>
      </dgm:t>
    </dgm:pt>
    <dgm:pt modelId="{812000D8-63FE-4323-AED5-D4928D7D4187}" type="parTrans" cxnId="{3C3E36CF-B4E5-4D84-8E31-52DBAF04C6E7}">
      <dgm:prSet/>
      <dgm:spPr/>
      <dgm:t>
        <a:bodyPr/>
        <a:lstStyle/>
        <a:p>
          <a:endParaRPr lang="en-CA"/>
        </a:p>
      </dgm:t>
    </dgm:pt>
    <dgm:pt modelId="{5541792F-561F-467E-91A3-9CDBDB62F6E8}" type="sibTrans" cxnId="{3C3E36CF-B4E5-4D84-8E31-52DBAF04C6E7}">
      <dgm:prSet/>
      <dgm:spPr/>
      <dgm:t>
        <a:bodyPr/>
        <a:lstStyle/>
        <a:p>
          <a:endParaRPr lang="en-CA"/>
        </a:p>
      </dgm:t>
    </dgm:pt>
    <dgm:pt modelId="{FB6DBDD3-6A98-4191-A6B5-8C089B3B07DA}">
      <dgm:prSet phldrT="[Text]" custT="1"/>
      <dgm:spPr/>
      <dgm:t>
        <a:bodyPr/>
        <a:lstStyle/>
        <a:p>
          <a:r>
            <a:rPr lang="en-CA" sz="1800" dirty="0"/>
            <a:t>Increasing Mobility</a:t>
          </a:r>
        </a:p>
      </dgm:t>
    </dgm:pt>
    <dgm:pt modelId="{E909118D-9266-4AE1-9716-30167886C454}" type="parTrans" cxnId="{0C923EC7-0526-4941-9027-12A8CA65B92C}">
      <dgm:prSet/>
      <dgm:spPr/>
      <dgm:t>
        <a:bodyPr/>
        <a:lstStyle/>
        <a:p>
          <a:endParaRPr lang="en-CA"/>
        </a:p>
      </dgm:t>
    </dgm:pt>
    <dgm:pt modelId="{AA699840-AEB7-4C09-8983-F2024FA061DA}" type="sibTrans" cxnId="{0C923EC7-0526-4941-9027-12A8CA65B92C}">
      <dgm:prSet/>
      <dgm:spPr/>
      <dgm:t>
        <a:bodyPr/>
        <a:lstStyle/>
        <a:p>
          <a:endParaRPr lang="en-CA"/>
        </a:p>
      </dgm:t>
    </dgm:pt>
    <dgm:pt modelId="{D9674D0E-F10B-40E0-A454-10C1961E20C7}">
      <dgm:prSet phldrT="[Text]"/>
      <dgm:spPr/>
      <dgm:t>
        <a:bodyPr/>
        <a:lstStyle/>
        <a:p>
          <a:r>
            <a:rPr lang="en-CA" dirty="0"/>
            <a:t>Regional &amp; National Databases</a:t>
          </a:r>
        </a:p>
      </dgm:t>
    </dgm:pt>
    <dgm:pt modelId="{B720AFAD-7DA6-47AD-AC43-336E8F473596}" type="parTrans" cxnId="{6A8532B1-E353-41FC-B361-4E5EC5C9423F}">
      <dgm:prSet/>
      <dgm:spPr/>
      <dgm:t>
        <a:bodyPr/>
        <a:lstStyle/>
        <a:p>
          <a:endParaRPr lang="en-CA"/>
        </a:p>
      </dgm:t>
    </dgm:pt>
    <dgm:pt modelId="{CA7FAB02-D248-4697-A61B-CC0BF7AD519D}" type="sibTrans" cxnId="{6A8532B1-E353-41FC-B361-4E5EC5C9423F}">
      <dgm:prSet/>
      <dgm:spPr/>
      <dgm:t>
        <a:bodyPr/>
        <a:lstStyle/>
        <a:p>
          <a:endParaRPr lang="en-CA"/>
        </a:p>
      </dgm:t>
    </dgm:pt>
    <dgm:pt modelId="{C148C890-7819-4B07-9448-A2CD96F40E1D}">
      <dgm:prSet phldrT="[Text]"/>
      <dgm:spPr/>
      <dgm:t>
        <a:bodyPr/>
        <a:lstStyle/>
        <a:p>
          <a:r>
            <a:rPr lang="en-CA"/>
            <a:t>External </a:t>
          </a:r>
          <a:r>
            <a:rPr lang="en-CA" dirty="0"/>
            <a:t>Providers, Resources &amp; Training</a:t>
          </a:r>
        </a:p>
      </dgm:t>
    </dgm:pt>
    <dgm:pt modelId="{B2ABB403-DC33-4F40-AC2F-1D320B2467E3}" type="parTrans" cxnId="{BFDD6C4A-E9CC-4209-88DB-2A13A5327099}">
      <dgm:prSet/>
      <dgm:spPr/>
      <dgm:t>
        <a:bodyPr/>
        <a:lstStyle/>
        <a:p>
          <a:endParaRPr lang="en-CA"/>
        </a:p>
      </dgm:t>
    </dgm:pt>
    <dgm:pt modelId="{0F60B5E3-25B6-4B14-A85A-62D6D9D61614}" type="sibTrans" cxnId="{BFDD6C4A-E9CC-4209-88DB-2A13A5327099}">
      <dgm:prSet/>
      <dgm:spPr/>
      <dgm:t>
        <a:bodyPr/>
        <a:lstStyle/>
        <a:p>
          <a:endParaRPr lang="en-CA"/>
        </a:p>
      </dgm:t>
    </dgm:pt>
    <dgm:pt modelId="{3B884D93-C4DB-44EE-906A-6AC9FD7E74B5}" type="pres">
      <dgm:prSet presAssocID="{A9B80A53-628B-4B80-895C-10B131ACB344}" presName="Name0" presStyleCnt="0">
        <dgm:presLayoutVars>
          <dgm:chMax val="3"/>
          <dgm:chPref val="1"/>
          <dgm:dir/>
          <dgm:animLvl val="lvl"/>
          <dgm:resizeHandles/>
        </dgm:presLayoutVars>
      </dgm:prSet>
      <dgm:spPr/>
      <dgm:t>
        <a:bodyPr/>
        <a:lstStyle/>
        <a:p>
          <a:endParaRPr lang="en-US"/>
        </a:p>
      </dgm:t>
    </dgm:pt>
    <dgm:pt modelId="{CF5F3851-4AC0-4E18-8623-43F8413281FC}" type="pres">
      <dgm:prSet presAssocID="{A9B80A53-628B-4B80-895C-10B131ACB344}" presName="outerBox" presStyleCnt="0"/>
      <dgm:spPr/>
    </dgm:pt>
    <dgm:pt modelId="{0EC74DEA-711F-4B73-88B1-436C411458DF}" type="pres">
      <dgm:prSet presAssocID="{A9B80A53-628B-4B80-895C-10B131ACB344}" presName="outerBoxParent" presStyleLbl="node1" presStyleIdx="0" presStyleCnt="3"/>
      <dgm:spPr/>
      <dgm:t>
        <a:bodyPr/>
        <a:lstStyle/>
        <a:p>
          <a:endParaRPr lang="en-US"/>
        </a:p>
      </dgm:t>
    </dgm:pt>
    <dgm:pt modelId="{0535B665-6C08-424C-94D4-8B29BC2C33DE}" type="pres">
      <dgm:prSet presAssocID="{A9B80A53-628B-4B80-895C-10B131ACB344}" presName="outerBoxChildren" presStyleCnt="0"/>
      <dgm:spPr/>
    </dgm:pt>
    <dgm:pt modelId="{79A8FD10-B374-4B05-9FCC-5D001EB5028F}" type="pres">
      <dgm:prSet presAssocID="{FB6DBDD3-6A98-4191-A6B5-8C089B3B07DA}" presName="oChild" presStyleLbl="fgAcc1" presStyleIdx="0" presStyleCnt="9">
        <dgm:presLayoutVars>
          <dgm:bulletEnabled val="1"/>
        </dgm:presLayoutVars>
      </dgm:prSet>
      <dgm:spPr/>
      <dgm:t>
        <a:bodyPr/>
        <a:lstStyle/>
        <a:p>
          <a:endParaRPr lang="en-US"/>
        </a:p>
      </dgm:t>
    </dgm:pt>
    <dgm:pt modelId="{63F6D5E5-0AD2-4503-8E2E-F9933AF46E35}" type="pres">
      <dgm:prSet presAssocID="{AA699840-AEB7-4C09-8983-F2024FA061DA}" presName="outerSibTrans" presStyleCnt="0"/>
      <dgm:spPr/>
    </dgm:pt>
    <dgm:pt modelId="{458BF0F1-594D-4EBD-884B-F6993902860B}" type="pres">
      <dgm:prSet presAssocID="{52CA191A-55BE-4324-B72F-52C793A904E6}" presName="oChild" presStyleLbl="fgAcc1" presStyleIdx="1" presStyleCnt="9">
        <dgm:presLayoutVars>
          <dgm:bulletEnabled val="1"/>
        </dgm:presLayoutVars>
      </dgm:prSet>
      <dgm:spPr/>
      <dgm:t>
        <a:bodyPr/>
        <a:lstStyle/>
        <a:p>
          <a:endParaRPr lang="en-US"/>
        </a:p>
      </dgm:t>
    </dgm:pt>
    <dgm:pt modelId="{30AE4438-1A80-4D6B-8B78-149849E056C0}" type="pres">
      <dgm:prSet presAssocID="{D69FE8EC-B5F0-4755-9221-DF8DADD421F6}" presName="outerSibTrans" presStyleCnt="0"/>
      <dgm:spPr/>
    </dgm:pt>
    <dgm:pt modelId="{6E83154C-9AF4-4A6E-AD89-BA55712F5D45}" type="pres">
      <dgm:prSet presAssocID="{F8ACB693-BF15-48D7-83FA-132637D88B76}" presName="oChild" presStyleLbl="fgAcc1" presStyleIdx="2" presStyleCnt="9">
        <dgm:presLayoutVars>
          <dgm:bulletEnabled val="1"/>
        </dgm:presLayoutVars>
      </dgm:prSet>
      <dgm:spPr/>
      <dgm:t>
        <a:bodyPr/>
        <a:lstStyle/>
        <a:p>
          <a:endParaRPr lang="en-US"/>
        </a:p>
      </dgm:t>
    </dgm:pt>
    <dgm:pt modelId="{CB22906C-E639-42FD-ADB3-B1D2C68E7E5A}" type="pres">
      <dgm:prSet presAssocID="{A9B80A53-628B-4B80-895C-10B131ACB344}" presName="middleBox" presStyleCnt="0"/>
      <dgm:spPr/>
    </dgm:pt>
    <dgm:pt modelId="{EA2C994B-99A1-49AE-9143-ED316CC0D8D9}" type="pres">
      <dgm:prSet presAssocID="{A9B80A53-628B-4B80-895C-10B131ACB344}" presName="middleBoxParent" presStyleLbl="node1" presStyleIdx="1" presStyleCnt="3"/>
      <dgm:spPr/>
      <dgm:t>
        <a:bodyPr/>
        <a:lstStyle/>
        <a:p>
          <a:endParaRPr lang="en-US"/>
        </a:p>
      </dgm:t>
    </dgm:pt>
    <dgm:pt modelId="{6A91B226-FFDB-4B21-B668-1F13C46C5ED8}" type="pres">
      <dgm:prSet presAssocID="{A9B80A53-628B-4B80-895C-10B131ACB344}" presName="middleBoxChildren" presStyleCnt="0"/>
      <dgm:spPr/>
    </dgm:pt>
    <dgm:pt modelId="{6078D459-EDDD-4B9A-9048-5C5B565616E7}" type="pres">
      <dgm:prSet presAssocID="{5B7850CA-1CA7-441C-AF58-5ECA60CE3EC5}" presName="mChild" presStyleLbl="fgAcc1" presStyleIdx="3" presStyleCnt="9">
        <dgm:presLayoutVars>
          <dgm:bulletEnabled val="1"/>
        </dgm:presLayoutVars>
      </dgm:prSet>
      <dgm:spPr/>
      <dgm:t>
        <a:bodyPr/>
        <a:lstStyle/>
        <a:p>
          <a:endParaRPr lang="en-US"/>
        </a:p>
      </dgm:t>
    </dgm:pt>
    <dgm:pt modelId="{BEE2D3CF-F214-4506-AFDC-B9C578127BBC}" type="pres">
      <dgm:prSet presAssocID="{061E3AE6-DDC3-46A5-9919-8E2EB6427BED}" presName="middleSibTrans" presStyleCnt="0"/>
      <dgm:spPr/>
    </dgm:pt>
    <dgm:pt modelId="{F8D6BBE5-6642-4F71-AC73-E173B4546BAB}" type="pres">
      <dgm:prSet presAssocID="{37C5D17E-5D8B-40F5-9F3B-43350DE8F22C}" presName="mChild" presStyleLbl="fgAcc1" presStyleIdx="4" presStyleCnt="9">
        <dgm:presLayoutVars>
          <dgm:bulletEnabled val="1"/>
        </dgm:presLayoutVars>
      </dgm:prSet>
      <dgm:spPr/>
      <dgm:t>
        <a:bodyPr/>
        <a:lstStyle/>
        <a:p>
          <a:endParaRPr lang="en-US"/>
        </a:p>
      </dgm:t>
    </dgm:pt>
    <dgm:pt modelId="{19A96816-3780-44A8-B346-E5E36850FAF3}" type="pres">
      <dgm:prSet presAssocID="{A9B80A53-628B-4B80-895C-10B131ACB344}" presName="centerBox" presStyleCnt="0"/>
      <dgm:spPr/>
    </dgm:pt>
    <dgm:pt modelId="{B4F0969C-3F30-46F6-8C81-1485E8D6FCF4}" type="pres">
      <dgm:prSet presAssocID="{A9B80A53-628B-4B80-895C-10B131ACB344}" presName="centerBoxParent" presStyleLbl="node1" presStyleIdx="2" presStyleCnt="3"/>
      <dgm:spPr/>
      <dgm:t>
        <a:bodyPr/>
        <a:lstStyle/>
        <a:p>
          <a:endParaRPr lang="en-US"/>
        </a:p>
      </dgm:t>
    </dgm:pt>
    <dgm:pt modelId="{68D57A50-4157-4137-B908-D7205A1630F5}" type="pres">
      <dgm:prSet presAssocID="{A9B80A53-628B-4B80-895C-10B131ACB344}" presName="centerBoxChildren" presStyleCnt="0"/>
      <dgm:spPr/>
    </dgm:pt>
    <dgm:pt modelId="{FBA0B791-CA8D-49E3-AFE5-74CB19EE8ECE}" type="pres">
      <dgm:prSet presAssocID="{6D7A3675-68E1-4AC4-975B-2785281C5FC6}" presName="cChild" presStyleLbl="fgAcc1" presStyleIdx="5" presStyleCnt="9">
        <dgm:presLayoutVars>
          <dgm:bulletEnabled val="1"/>
        </dgm:presLayoutVars>
      </dgm:prSet>
      <dgm:spPr/>
      <dgm:t>
        <a:bodyPr/>
        <a:lstStyle/>
        <a:p>
          <a:endParaRPr lang="en-US"/>
        </a:p>
      </dgm:t>
    </dgm:pt>
    <dgm:pt modelId="{F1A92290-EEFF-4EE7-A057-A56ABB1D2CA8}" type="pres">
      <dgm:prSet presAssocID="{D2F474EA-3F46-4BA5-B1F1-51C1AD698A96}" presName="centerSibTrans" presStyleCnt="0"/>
      <dgm:spPr/>
    </dgm:pt>
    <dgm:pt modelId="{CA42E799-CF96-4158-8F18-AF3C0154F83F}" type="pres">
      <dgm:prSet presAssocID="{C148C890-7819-4B07-9448-A2CD96F40E1D}" presName="cChild" presStyleLbl="fgAcc1" presStyleIdx="6" presStyleCnt="9">
        <dgm:presLayoutVars>
          <dgm:bulletEnabled val="1"/>
        </dgm:presLayoutVars>
      </dgm:prSet>
      <dgm:spPr/>
      <dgm:t>
        <a:bodyPr/>
        <a:lstStyle/>
        <a:p>
          <a:endParaRPr lang="en-US"/>
        </a:p>
      </dgm:t>
    </dgm:pt>
    <dgm:pt modelId="{FD8DF8CA-57F0-40E7-A2A2-A2FB1193D5FD}" type="pres">
      <dgm:prSet presAssocID="{0F60B5E3-25B6-4B14-A85A-62D6D9D61614}" presName="centerSibTrans" presStyleCnt="0"/>
      <dgm:spPr/>
    </dgm:pt>
    <dgm:pt modelId="{97DD13C6-45AB-434F-9214-7E2064D4C322}" type="pres">
      <dgm:prSet presAssocID="{D9674D0E-F10B-40E0-A454-10C1961E20C7}" presName="cChild" presStyleLbl="fgAcc1" presStyleIdx="7" presStyleCnt="9">
        <dgm:presLayoutVars>
          <dgm:bulletEnabled val="1"/>
        </dgm:presLayoutVars>
      </dgm:prSet>
      <dgm:spPr/>
      <dgm:t>
        <a:bodyPr/>
        <a:lstStyle/>
        <a:p>
          <a:endParaRPr lang="en-US"/>
        </a:p>
      </dgm:t>
    </dgm:pt>
    <dgm:pt modelId="{0DE59585-3752-4E82-AAC6-2111C8C9F557}" type="pres">
      <dgm:prSet presAssocID="{CA7FAB02-D248-4697-A61B-CC0BF7AD519D}" presName="centerSibTrans" presStyleCnt="0"/>
      <dgm:spPr/>
    </dgm:pt>
    <dgm:pt modelId="{EDB1C84E-BE46-4424-8C56-32DE077C6B35}" type="pres">
      <dgm:prSet presAssocID="{AC784C3A-1615-463F-970B-BD1DEA7EDAB6}" presName="cChild" presStyleLbl="fgAcc1" presStyleIdx="8" presStyleCnt="9">
        <dgm:presLayoutVars>
          <dgm:bulletEnabled val="1"/>
        </dgm:presLayoutVars>
      </dgm:prSet>
      <dgm:spPr/>
      <dgm:t>
        <a:bodyPr/>
        <a:lstStyle/>
        <a:p>
          <a:endParaRPr lang="en-US"/>
        </a:p>
      </dgm:t>
    </dgm:pt>
  </dgm:ptLst>
  <dgm:cxnLst>
    <dgm:cxn modelId="{031C64C7-DFFF-4A16-9ECC-6BB3D859DFEF}" srcId="{7FE3B3D4-7B67-471E-AD54-A13ABD4C05BC}" destId="{52CA191A-55BE-4324-B72F-52C793A904E6}" srcOrd="1" destOrd="0" parTransId="{FA8692AE-259B-4A5C-8A38-ED48AE45A865}" sibTransId="{D69FE8EC-B5F0-4755-9221-DF8DADD421F6}"/>
    <dgm:cxn modelId="{00F8C24D-BC9A-44D6-A19D-EDCBC3030173}" type="presOf" srcId="{F8ACB693-BF15-48D7-83FA-132637D88B76}" destId="{6E83154C-9AF4-4A6E-AD89-BA55712F5D45}" srcOrd="0" destOrd="0" presId="urn:microsoft.com/office/officeart/2005/8/layout/target2"/>
    <dgm:cxn modelId="{C23B300B-7A98-4AF2-9510-3CB886E33BEB}" type="presOf" srcId="{6D7A3675-68E1-4AC4-975B-2785281C5FC6}" destId="{FBA0B791-CA8D-49E3-AFE5-74CB19EE8ECE}" srcOrd="0" destOrd="0" presId="urn:microsoft.com/office/officeart/2005/8/layout/target2"/>
    <dgm:cxn modelId="{3C3E36CF-B4E5-4D84-8E31-52DBAF04C6E7}" srcId="{FEB6B009-0FD2-4952-8C32-383550C66780}" destId="{37C5D17E-5D8B-40F5-9F3B-43350DE8F22C}" srcOrd="1" destOrd="0" parTransId="{812000D8-63FE-4323-AED5-D4928D7D4187}" sibTransId="{5541792F-561F-467E-91A3-9CDBDB62F6E8}"/>
    <dgm:cxn modelId="{72CDFC3E-2981-49B3-A315-CD0F191A0077}" srcId="{7FE3B3D4-7B67-471E-AD54-A13ABD4C05BC}" destId="{F8ACB693-BF15-48D7-83FA-132637D88B76}" srcOrd="2" destOrd="0" parTransId="{BE0CB697-F431-47C3-A5EB-3020B92A8E70}" sibTransId="{27127EC8-E4E8-4F38-93F8-26C02A16697D}"/>
    <dgm:cxn modelId="{6ABD6950-D092-4FE7-90AE-42FC89B2D01E}" type="presOf" srcId="{52CA191A-55BE-4324-B72F-52C793A904E6}" destId="{458BF0F1-594D-4EBD-884B-F6993902860B}" srcOrd="0" destOrd="0" presId="urn:microsoft.com/office/officeart/2005/8/layout/target2"/>
    <dgm:cxn modelId="{0C923EC7-0526-4941-9027-12A8CA65B92C}" srcId="{7FE3B3D4-7B67-471E-AD54-A13ABD4C05BC}" destId="{FB6DBDD3-6A98-4191-A6B5-8C089B3B07DA}" srcOrd="0" destOrd="0" parTransId="{E909118D-9266-4AE1-9716-30167886C454}" sibTransId="{AA699840-AEB7-4C09-8983-F2024FA061DA}"/>
    <dgm:cxn modelId="{97B3E342-B3BF-4014-9E92-3F2EF7B9FF65}" type="presOf" srcId="{FB6DBDD3-6A98-4191-A6B5-8C089B3B07DA}" destId="{79A8FD10-B374-4B05-9FCC-5D001EB5028F}" srcOrd="0" destOrd="0" presId="urn:microsoft.com/office/officeart/2005/8/layout/target2"/>
    <dgm:cxn modelId="{EB8811A7-4463-42E2-BBDD-ED6DC8C934C6}" type="presOf" srcId="{A9B80A53-628B-4B80-895C-10B131ACB344}" destId="{3B884D93-C4DB-44EE-906A-6AC9FD7E74B5}" srcOrd="0" destOrd="0" presId="urn:microsoft.com/office/officeart/2005/8/layout/target2"/>
    <dgm:cxn modelId="{97096B82-AFFD-4083-A5D2-40036A6E2B9B}" type="presOf" srcId="{FEB6B009-0FD2-4952-8C32-383550C66780}" destId="{EA2C994B-99A1-49AE-9143-ED316CC0D8D9}" srcOrd="0" destOrd="0" presId="urn:microsoft.com/office/officeart/2005/8/layout/target2"/>
    <dgm:cxn modelId="{391F535A-D2C8-4C5F-9455-475E82BE1B6F}" type="presOf" srcId="{27DBB310-1BEF-4FE6-BC87-4E12271880E7}" destId="{B4F0969C-3F30-46F6-8C81-1485E8D6FCF4}" srcOrd="0" destOrd="0" presId="urn:microsoft.com/office/officeart/2005/8/layout/target2"/>
    <dgm:cxn modelId="{AB0C3C42-879D-46D3-A532-F49A4525590A}" type="presOf" srcId="{7FE3B3D4-7B67-471E-AD54-A13ABD4C05BC}" destId="{0EC74DEA-711F-4B73-88B1-436C411458DF}" srcOrd="0" destOrd="0" presId="urn:microsoft.com/office/officeart/2005/8/layout/target2"/>
    <dgm:cxn modelId="{E1CC9F3C-E074-4703-95B7-3BB786A06137}" type="presOf" srcId="{D9674D0E-F10B-40E0-A454-10C1961E20C7}" destId="{97DD13C6-45AB-434F-9214-7E2064D4C322}" srcOrd="0" destOrd="0" presId="urn:microsoft.com/office/officeart/2005/8/layout/target2"/>
    <dgm:cxn modelId="{4541FDE6-0A06-4DFF-8B90-DAEEB92075F4}" srcId="{A9B80A53-628B-4B80-895C-10B131ACB344}" destId="{FEB6B009-0FD2-4952-8C32-383550C66780}" srcOrd="1" destOrd="0" parTransId="{E98F5164-3E71-474F-9DA2-341FDA5F357E}" sibTransId="{949B8666-82FB-4558-BAF4-70D35A019958}"/>
    <dgm:cxn modelId="{B3E796C4-FF49-4C6C-8D53-7D38797EF8D7}" srcId="{27DBB310-1BEF-4FE6-BC87-4E12271880E7}" destId="{6D7A3675-68E1-4AC4-975B-2785281C5FC6}" srcOrd="0" destOrd="0" parTransId="{BD17D4F4-43CE-473D-90B5-F08F8517C294}" sibTransId="{D2F474EA-3F46-4BA5-B1F1-51C1AD698A96}"/>
    <dgm:cxn modelId="{AEADEAF7-DD7F-4CB4-A3EE-8F5B30BEE69F}" type="presOf" srcId="{AC784C3A-1615-463F-970B-BD1DEA7EDAB6}" destId="{EDB1C84E-BE46-4424-8C56-32DE077C6B35}" srcOrd="0" destOrd="0" presId="urn:microsoft.com/office/officeart/2005/8/layout/target2"/>
    <dgm:cxn modelId="{54778997-2B8F-4FCD-BE87-9ED67BD6BAA4}" srcId="{A9B80A53-628B-4B80-895C-10B131ACB344}" destId="{7FE3B3D4-7B67-471E-AD54-A13ABD4C05BC}" srcOrd="0" destOrd="0" parTransId="{4A1B1FD3-064C-4EA4-BA20-F2F11CD94566}" sibTransId="{CC086552-7334-4A8B-9485-D304AE7FA562}"/>
    <dgm:cxn modelId="{986CF721-409A-4157-95A9-3237E2854184}" type="presOf" srcId="{C148C890-7819-4B07-9448-A2CD96F40E1D}" destId="{CA42E799-CF96-4158-8F18-AF3C0154F83F}" srcOrd="0" destOrd="0" presId="urn:microsoft.com/office/officeart/2005/8/layout/target2"/>
    <dgm:cxn modelId="{39AD92F9-6B5C-4E21-9D50-CA1210639475}" srcId="{FEB6B009-0FD2-4952-8C32-383550C66780}" destId="{5B7850CA-1CA7-441C-AF58-5ECA60CE3EC5}" srcOrd="0" destOrd="0" parTransId="{84257DB8-3CF5-4C42-B33A-16AC08C27CA2}" sibTransId="{061E3AE6-DDC3-46A5-9919-8E2EB6427BED}"/>
    <dgm:cxn modelId="{BFDD6C4A-E9CC-4209-88DB-2A13A5327099}" srcId="{27DBB310-1BEF-4FE6-BC87-4E12271880E7}" destId="{C148C890-7819-4B07-9448-A2CD96F40E1D}" srcOrd="1" destOrd="0" parTransId="{B2ABB403-DC33-4F40-AC2F-1D320B2467E3}" sibTransId="{0F60B5E3-25B6-4B14-A85A-62D6D9D61614}"/>
    <dgm:cxn modelId="{6EE6541E-B1DE-4667-ACD6-C984629DEC6E}" srcId="{A9B80A53-628B-4B80-895C-10B131ACB344}" destId="{27DBB310-1BEF-4FE6-BC87-4E12271880E7}" srcOrd="2" destOrd="0" parTransId="{31D6AD98-E3FE-42AF-B562-2D39C73F3085}" sibTransId="{E53D7392-0086-4AD4-9860-183FC9A74E4E}"/>
    <dgm:cxn modelId="{77218E17-52EB-4661-B92C-4CA7FBF7A08F}" type="presOf" srcId="{37C5D17E-5D8B-40F5-9F3B-43350DE8F22C}" destId="{F8D6BBE5-6642-4F71-AC73-E173B4546BAB}" srcOrd="0" destOrd="0" presId="urn:microsoft.com/office/officeart/2005/8/layout/target2"/>
    <dgm:cxn modelId="{F3D186AF-666C-4D50-A463-0784FEE595E0}" type="presOf" srcId="{5B7850CA-1CA7-441C-AF58-5ECA60CE3EC5}" destId="{6078D459-EDDD-4B9A-9048-5C5B565616E7}" srcOrd="0" destOrd="0" presId="urn:microsoft.com/office/officeart/2005/8/layout/target2"/>
    <dgm:cxn modelId="{BD0BB4DC-B455-4366-BC4D-A23FC2FA48C3}" srcId="{27DBB310-1BEF-4FE6-BC87-4E12271880E7}" destId="{AC784C3A-1615-463F-970B-BD1DEA7EDAB6}" srcOrd="3" destOrd="0" parTransId="{A9449C6A-307F-4DE5-9165-81DD1A112B0B}" sibTransId="{920B00A7-284C-42C9-BF93-55D76413C964}"/>
    <dgm:cxn modelId="{6A8532B1-E353-41FC-B361-4E5EC5C9423F}" srcId="{27DBB310-1BEF-4FE6-BC87-4E12271880E7}" destId="{D9674D0E-F10B-40E0-A454-10C1961E20C7}" srcOrd="2" destOrd="0" parTransId="{B720AFAD-7DA6-47AD-AC43-336E8F473596}" sibTransId="{CA7FAB02-D248-4697-A61B-CC0BF7AD519D}"/>
    <dgm:cxn modelId="{AA46211D-A31E-4FC8-92BD-DF2744B51330}" type="presParOf" srcId="{3B884D93-C4DB-44EE-906A-6AC9FD7E74B5}" destId="{CF5F3851-4AC0-4E18-8623-43F8413281FC}" srcOrd="0" destOrd="0" presId="urn:microsoft.com/office/officeart/2005/8/layout/target2"/>
    <dgm:cxn modelId="{C46EFB30-FA14-4A38-AA2B-E687ACB55DD4}" type="presParOf" srcId="{CF5F3851-4AC0-4E18-8623-43F8413281FC}" destId="{0EC74DEA-711F-4B73-88B1-436C411458DF}" srcOrd="0" destOrd="0" presId="urn:microsoft.com/office/officeart/2005/8/layout/target2"/>
    <dgm:cxn modelId="{0C0B69EC-0E75-4600-B5DF-1B692C07D1CE}" type="presParOf" srcId="{CF5F3851-4AC0-4E18-8623-43F8413281FC}" destId="{0535B665-6C08-424C-94D4-8B29BC2C33DE}" srcOrd="1" destOrd="0" presId="urn:microsoft.com/office/officeart/2005/8/layout/target2"/>
    <dgm:cxn modelId="{F74CAE00-A251-4A0E-9AB8-83CACC91FB90}" type="presParOf" srcId="{0535B665-6C08-424C-94D4-8B29BC2C33DE}" destId="{79A8FD10-B374-4B05-9FCC-5D001EB5028F}" srcOrd="0" destOrd="0" presId="urn:microsoft.com/office/officeart/2005/8/layout/target2"/>
    <dgm:cxn modelId="{9DFAC40E-660A-4CBB-9029-5EDB593422BF}" type="presParOf" srcId="{0535B665-6C08-424C-94D4-8B29BC2C33DE}" destId="{63F6D5E5-0AD2-4503-8E2E-F9933AF46E35}" srcOrd="1" destOrd="0" presId="urn:microsoft.com/office/officeart/2005/8/layout/target2"/>
    <dgm:cxn modelId="{C5C03676-B0D1-481D-A601-5DC66A2423A4}" type="presParOf" srcId="{0535B665-6C08-424C-94D4-8B29BC2C33DE}" destId="{458BF0F1-594D-4EBD-884B-F6993902860B}" srcOrd="2" destOrd="0" presId="urn:microsoft.com/office/officeart/2005/8/layout/target2"/>
    <dgm:cxn modelId="{031F8A7C-C600-4789-AE9F-2E837B1F74EA}" type="presParOf" srcId="{0535B665-6C08-424C-94D4-8B29BC2C33DE}" destId="{30AE4438-1A80-4D6B-8B78-149849E056C0}" srcOrd="3" destOrd="0" presId="urn:microsoft.com/office/officeart/2005/8/layout/target2"/>
    <dgm:cxn modelId="{41BC2124-0050-425B-842C-BAA537E6BE54}" type="presParOf" srcId="{0535B665-6C08-424C-94D4-8B29BC2C33DE}" destId="{6E83154C-9AF4-4A6E-AD89-BA55712F5D45}" srcOrd="4" destOrd="0" presId="urn:microsoft.com/office/officeart/2005/8/layout/target2"/>
    <dgm:cxn modelId="{5C291B0B-B8EA-466A-9D2F-9ABAFA5A6E46}" type="presParOf" srcId="{3B884D93-C4DB-44EE-906A-6AC9FD7E74B5}" destId="{CB22906C-E639-42FD-ADB3-B1D2C68E7E5A}" srcOrd="1" destOrd="0" presId="urn:microsoft.com/office/officeart/2005/8/layout/target2"/>
    <dgm:cxn modelId="{F99AE82B-7E3A-4D58-BA90-282AD73BD721}" type="presParOf" srcId="{CB22906C-E639-42FD-ADB3-B1D2C68E7E5A}" destId="{EA2C994B-99A1-49AE-9143-ED316CC0D8D9}" srcOrd="0" destOrd="0" presId="urn:microsoft.com/office/officeart/2005/8/layout/target2"/>
    <dgm:cxn modelId="{4E3D0E59-9E6B-4BF6-8BBD-4AAFE7355A3B}" type="presParOf" srcId="{CB22906C-E639-42FD-ADB3-B1D2C68E7E5A}" destId="{6A91B226-FFDB-4B21-B668-1F13C46C5ED8}" srcOrd="1" destOrd="0" presId="urn:microsoft.com/office/officeart/2005/8/layout/target2"/>
    <dgm:cxn modelId="{46FF939F-9D69-4D85-BCB1-0E7316F1540B}" type="presParOf" srcId="{6A91B226-FFDB-4B21-B668-1F13C46C5ED8}" destId="{6078D459-EDDD-4B9A-9048-5C5B565616E7}" srcOrd="0" destOrd="0" presId="urn:microsoft.com/office/officeart/2005/8/layout/target2"/>
    <dgm:cxn modelId="{36FC2E82-AAE1-403D-8E0B-66505512938D}" type="presParOf" srcId="{6A91B226-FFDB-4B21-B668-1F13C46C5ED8}" destId="{BEE2D3CF-F214-4506-AFDC-B9C578127BBC}" srcOrd="1" destOrd="0" presId="urn:microsoft.com/office/officeart/2005/8/layout/target2"/>
    <dgm:cxn modelId="{CC6617EA-640E-4F47-9B88-7D497C393CB5}" type="presParOf" srcId="{6A91B226-FFDB-4B21-B668-1F13C46C5ED8}" destId="{F8D6BBE5-6642-4F71-AC73-E173B4546BAB}" srcOrd="2" destOrd="0" presId="urn:microsoft.com/office/officeart/2005/8/layout/target2"/>
    <dgm:cxn modelId="{261A1226-DFB6-4A85-881C-D616FB535B95}" type="presParOf" srcId="{3B884D93-C4DB-44EE-906A-6AC9FD7E74B5}" destId="{19A96816-3780-44A8-B346-E5E36850FAF3}" srcOrd="2" destOrd="0" presId="urn:microsoft.com/office/officeart/2005/8/layout/target2"/>
    <dgm:cxn modelId="{EEC4F413-09EF-4C4B-8902-CD91294B7701}" type="presParOf" srcId="{19A96816-3780-44A8-B346-E5E36850FAF3}" destId="{B4F0969C-3F30-46F6-8C81-1485E8D6FCF4}" srcOrd="0" destOrd="0" presId="urn:microsoft.com/office/officeart/2005/8/layout/target2"/>
    <dgm:cxn modelId="{C76BBAA7-0C0F-4B90-9D89-9A630223944D}" type="presParOf" srcId="{19A96816-3780-44A8-B346-E5E36850FAF3}" destId="{68D57A50-4157-4137-B908-D7205A1630F5}" srcOrd="1" destOrd="0" presId="urn:microsoft.com/office/officeart/2005/8/layout/target2"/>
    <dgm:cxn modelId="{6757484E-F0A3-4C75-A78F-74BF17E5FB17}" type="presParOf" srcId="{68D57A50-4157-4137-B908-D7205A1630F5}" destId="{FBA0B791-CA8D-49E3-AFE5-74CB19EE8ECE}" srcOrd="0" destOrd="0" presId="urn:microsoft.com/office/officeart/2005/8/layout/target2"/>
    <dgm:cxn modelId="{6B68FE53-0010-4AF8-9901-877DCF56261B}" type="presParOf" srcId="{68D57A50-4157-4137-B908-D7205A1630F5}" destId="{F1A92290-EEFF-4EE7-A057-A56ABB1D2CA8}" srcOrd="1" destOrd="0" presId="urn:microsoft.com/office/officeart/2005/8/layout/target2"/>
    <dgm:cxn modelId="{A0822347-E17A-4A91-9B8B-07B92FE78610}" type="presParOf" srcId="{68D57A50-4157-4137-B908-D7205A1630F5}" destId="{CA42E799-CF96-4158-8F18-AF3C0154F83F}" srcOrd="2" destOrd="0" presId="urn:microsoft.com/office/officeart/2005/8/layout/target2"/>
    <dgm:cxn modelId="{2F6C792F-32BA-4941-A7AE-195A6C405248}" type="presParOf" srcId="{68D57A50-4157-4137-B908-D7205A1630F5}" destId="{FD8DF8CA-57F0-40E7-A2A2-A2FB1193D5FD}" srcOrd="3" destOrd="0" presId="urn:microsoft.com/office/officeart/2005/8/layout/target2"/>
    <dgm:cxn modelId="{3C5111DB-5FC6-497D-B651-E3A381D0E8B0}" type="presParOf" srcId="{68D57A50-4157-4137-B908-D7205A1630F5}" destId="{97DD13C6-45AB-434F-9214-7E2064D4C322}" srcOrd="4" destOrd="0" presId="urn:microsoft.com/office/officeart/2005/8/layout/target2"/>
    <dgm:cxn modelId="{EB6A357B-28D9-407C-BA14-4DDC81CCD572}" type="presParOf" srcId="{68D57A50-4157-4137-B908-D7205A1630F5}" destId="{0DE59585-3752-4E82-AAC6-2111C8C9F557}" srcOrd="5" destOrd="0" presId="urn:microsoft.com/office/officeart/2005/8/layout/target2"/>
    <dgm:cxn modelId="{1A8AFC40-ED06-4265-AAA6-9B498E590323}" type="presParOf" srcId="{68D57A50-4157-4137-B908-D7205A1630F5}" destId="{EDB1C84E-BE46-4424-8C56-32DE077C6B35}"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27D00C-08FA-49BC-9090-A0BFB115F446}" type="doc">
      <dgm:prSet loTypeId="urn:diagrams.loki3.com/VaryingWidthList" loCatId="list" qsTypeId="urn:microsoft.com/office/officeart/2005/8/quickstyle/3d3" qsCatId="3D" csTypeId="urn:microsoft.com/office/officeart/2005/8/colors/accent1_2" csCatId="accent1" phldr="1"/>
      <dgm:spPr/>
    </dgm:pt>
    <dgm:pt modelId="{0E37F760-74FD-4DBF-8B0D-43B2D8243C3A}">
      <dgm:prSet phldrT="[Text]"/>
      <dgm:spPr/>
      <dgm:t>
        <a:bodyPr/>
        <a:lstStyle/>
        <a:p>
          <a:r>
            <a:rPr lang="en-CA" dirty="0"/>
            <a:t>China (28%)</a:t>
          </a:r>
        </a:p>
      </dgm:t>
    </dgm:pt>
    <dgm:pt modelId="{DE24D99B-99B4-4B3D-8F03-BD9BA446F1F9}" type="parTrans" cxnId="{AA26E358-A571-49C8-B532-7560767C430B}">
      <dgm:prSet/>
      <dgm:spPr/>
      <dgm:t>
        <a:bodyPr/>
        <a:lstStyle/>
        <a:p>
          <a:endParaRPr lang="en-CA"/>
        </a:p>
      </dgm:t>
    </dgm:pt>
    <dgm:pt modelId="{8AB8E4BE-1317-4BC9-848B-B0AC39019834}" type="sibTrans" cxnId="{AA26E358-A571-49C8-B532-7560767C430B}">
      <dgm:prSet/>
      <dgm:spPr/>
      <dgm:t>
        <a:bodyPr/>
        <a:lstStyle/>
        <a:p>
          <a:endParaRPr lang="en-CA"/>
        </a:p>
      </dgm:t>
    </dgm:pt>
    <dgm:pt modelId="{1A60F476-3F67-48A8-B521-422069420C95}">
      <dgm:prSet phldrT="[Text]"/>
      <dgm:spPr/>
      <dgm:t>
        <a:bodyPr/>
        <a:lstStyle/>
        <a:p>
          <a:r>
            <a:rPr lang="en-CA" dirty="0"/>
            <a:t>India (25%)</a:t>
          </a:r>
        </a:p>
      </dgm:t>
    </dgm:pt>
    <dgm:pt modelId="{D8465F55-10C6-4009-9A78-5E314854F409}" type="parTrans" cxnId="{84D63E91-FF9D-44CE-B840-B208C3D9599B}">
      <dgm:prSet/>
      <dgm:spPr/>
      <dgm:t>
        <a:bodyPr/>
        <a:lstStyle/>
        <a:p>
          <a:endParaRPr lang="en-CA"/>
        </a:p>
      </dgm:t>
    </dgm:pt>
    <dgm:pt modelId="{88AB0B37-61EE-4CA1-804B-D7A6724C3030}" type="sibTrans" cxnId="{84D63E91-FF9D-44CE-B840-B208C3D9599B}">
      <dgm:prSet/>
      <dgm:spPr/>
      <dgm:t>
        <a:bodyPr/>
        <a:lstStyle/>
        <a:p>
          <a:endParaRPr lang="en-CA"/>
        </a:p>
      </dgm:t>
    </dgm:pt>
    <dgm:pt modelId="{6432A72D-68B9-482C-8163-8B6321B599DB}">
      <dgm:prSet phldrT="[Text]"/>
      <dgm:spPr/>
      <dgm:t>
        <a:bodyPr/>
        <a:lstStyle/>
        <a:p>
          <a:r>
            <a:rPr lang="en-CA" dirty="0"/>
            <a:t>South Korea (5%)</a:t>
          </a:r>
        </a:p>
      </dgm:t>
    </dgm:pt>
    <dgm:pt modelId="{9CB6C2E4-0FB8-46A2-8E99-2C3E6B25E6E4}" type="parTrans" cxnId="{1BA84169-9AA1-435F-8BC7-574349688F6F}">
      <dgm:prSet/>
      <dgm:spPr/>
      <dgm:t>
        <a:bodyPr/>
        <a:lstStyle/>
        <a:p>
          <a:endParaRPr lang="en-CA"/>
        </a:p>
      </dgm:t>
    </dgm:pt>
    <dgm:pt modelId="{61AA46A2-433E-4E2B-B82A-706F79E5244E}" type="sibTrans" cxnId="{1BA84169-9AA1-435F-8BC7-574349688F6F}">
      <dgm:prSet/>
      <dgm:spPr/>
      <dgm:t>
        <a:bodyPr/>
        <a:lstStyle/>
        <a:p>
          <a:endParaRPr lang="en-CA"/>
        </a:p>
      </dgm:t>
    </dgm:pt>
    <dgm:pt modelId="{BE88A500-B81F-475F-A160-AF0B07EB91BA}">
      <dgm:prSet phldrT="[Text]"/>
      <dgm:spPr/>
      <dgm:t>
        <a:bodyPr/>
        <a:lstStyle/>
        <a:p>
          <a:r>
            <a:rPr lang="en-CA" dirty="0"/>
            <a:t>France </a:t>
          </a:r>
        </a:p>
      </dgm:t>
    </dgm:pt>
    <dgm:pt modelId="{FE18DF07-F479-425C-B271-6DFE22A90E00}" type="parTrans" cxnId="{C2597082-A7A2-47D6-98EA-FFED0E0A8DD2}">
      <dgm:prSet/>
      <dgm:spPr/>
      <dgm:t>
        <a:bodyPr/>
        <a:lstStyle/>
        <a:p>
          <a:endParaRPr lang="en-CA"/>
        </a:p>
      </dgm:t>
    </dgm:pt>
    <dgm:pt modelId="{BDDEDFDD-D24F-4CBB-97DC-4D76BB58F137}" type="sibTrans" cxnId="{C2597082-A7A2-47D6-98EA-FFED0E0A8DD2}">
      <dgm:prSet/>
      <dgm:spPr/>
      <dgm:t>
        <a:bodyPr/>
        <a:lstStyle/>
        <a:p>
          <a:endParaRPr lang="en-CA"/>
        </a:p>
      </dgm:t>
    </dgm:pt>
    <dgm:pt modelId="{B6C29F39-7EDB-4B53-8E2B-DC408D51E250}">
      <dgm:prSet phldrT="[Text]"/>
      <dgm:spPr/>
      <dgm:t>
        <a:bodyPr/>
        <a:lstStyle/>
        <a:p>
          <a:r>
            <a:rPr lang="en-CA" dirty="0"/>
            <a:t>US (3%)</a:t>
          </a:r>
        </a:p>
      </dgm:t>
    </dgm:pt>
    <dgm:pt modelId="{BB47A90C-DE9F-43F9-90A6-9DE4C0E4DFEE}" type="parTrans" cxnId="{9443EB92-CD09-48CD-9634-AE4759AA7D7A}">
      <dgm:prSet/>
      <dgm:spPr/>
      <dgm:t>
        <a:bodyPr/>
        <a:lstStyle/>
        <a:p>
          <a:endParaRPr lang="en-CA"/>
        </a:p>
      </dgm:t>
    </dgm:pt>
    <dgm:pt modelId="{3CB3C1EA-23ED-4931-B5D6-C78C842613DF}" type="sibTrans" cxnId="{9443EB92-CD09-48CD-9634-AE4759AA7D7A}">
      <dgm:prSet/>
      <dgm:spPr/>
      <dgm:t>
        <a:bodyPr/>
        <a:lstStyle/>
        <a:p>
          <a:endParaRPr lang="en-CA"/>
        </a:p>
      </dgm:t>
    </dgm:pt>
    <dgm:pt modelId="{4F562CC9-5345-4F06-B7C5-D9C6081BCC6E}" type="pres">
      <dgm:prSet presAssocID="{1227D00C-08FA-49BC-9090-A0BFB115F446}" presName="Name0" presStyleCnt="0">
        <dgm:presLayoutVars>
          <dgm:resizeHandles/>
        </dgm:presLayoutVars>
      </dgm:prSet>
      <dgm:spPr/>
    </dgm:pt>
    <dgm:pt modelId="{14D8A816-7B88-4E2C-BDF1-2F5273DA9B57}" type="pres">
      <dgm:prSet presAssocID="{0E37F760-74FD-4DBF-8B0D-43B2D8243C3A}" presName="text" presStyleLbl="node1" presStyleIdx="0" presStyleCnt="5">
        <dgm:presLayoutVars>
          <dgm:bulletEnabled val="1"/>
        </dgm:presLayoutVars>
      </dgm:prSet>
      <dgm:spPr/>
      <dgm:t>
        <a:bodyPr/>
        <a:lstStyle/>
        <a:p>
          <a:endParaRPr lang="en-US"/>
        </a:p>
      </dgm:t>
    </dgm:pt>
    <dgm:pt modelId="{31EBD682-12B3-4090-9812-AFFE9F94E21D}" type="pres">
      <dgm:prSet presAssocID="{8AB8E4BE-1317-4BC9-848B-B0AC39019834}" presName="space" presStyleCnt="0"/>
      <dgm:spPr/>
    </dgm:pt>
    <dgm:pt modelId="{16CEA23D-A433-48BC-960D-E7B041CF086E}" type="pres">
      <dgm:prSet presAssocID="{1A60F476-3F67-48A8-B521-422069420C95}" presName="text" presStyleLbl="node1" presStyleIdx="1" presStyleCnt="5">
        <dgm:presLayoutVars>
          <dgm:bulletEnabled val="1"/>
        </dgm:presLayoutVars>
      </dgm:prSet>
      <dgm:spPr/>
      <dgm:t>
        <a:bodyPr/>
        <a:lstStyle/>
        <a:p>
          <a:endParaRPr lang="en-US"/>
        </a:p>
      </dgm:t>
    </dgm:pt>
    <dgm:pt modelId="{76956512-8867-48D2-9B2D-78C7DAEC5523}" type="pres">
      <dgm:prSet presAssocID="{88AB0B37-61EE-4CA1-804B-D7A6724C3030}" presName="space" presStyleCnt="0"/>
      <dgm:spPr/>
    </dgm:pt>
    <dgm:pt modelId="{6C958EB1-00B1-4E5A-9691-FB408C68DD84}" type="pres">
      <dgm:prSet presAssocID="{6432A72D-68B9-482C-8163-8B6321B599DB}" presName="text" presStyleLbl="node1" presStyleIdx="2" presStyleCnt="5">
        <dgm:presLayoutVars>
          <dgm:bulletEnabled val="1"/>
        </dgm:presLayoutVars>
      </dgm:prSet>
      <dgm:spPr/>
      <dgm:t>
        <a:bodyPr/>
        <a:lstStyle/>
        <a:p>
          <a:endParaRPr lang="en-US"/>
        </a:p>
      </dgm:t>
    </dgm:pt>
    <dgm:pt modelId="{5FBBEC3F-3B06-4291-9F1D-386728E33180}" type="pres">
      <dgm:prSet presAssocID="{61AA46A2-433E-4E2B-B82A-706F79E5244E}" presName="space" presStyleCnt="0"/>
      <dgm:spPr/>
    </dgm:pt>
    <dgm:pt modelId="{C2452F8F-FE4C-4892-8216-EF9CF9292CDE}" type="pres">
      <dgm:prSet presAssocID="{BE88A500-B81F-475F-A160-AF0B07EB91BA}" presName="text" presStyleLbl="node1" presStyleIdx="3" presStyleCnt="5">
        <dgm:presLayoutVars>
          <dgm:bulletEnabled val="1"/>
        </dgm:presLayoutVars>
      </dgm:prSet>
      <dgm:spPr/>
      <dgm:t>
        <a:bodyPr/>
        <a:lstStyle/>
        <a:p>
          <a:endParaRPr lang="en-US"/>
        </a:p>
      </dgm:t>
    </dgm:pt>
    <dgm:pt modelId="{B67E4674-BA63-4386-BF28-62CB979A0043}" type="pres">
      <dgm:prSet presAssocID="{BDDEDFDD-D24F-4CBB-97DC-4D76BB58F137}" presName="space" presStyleCnt="0"/>
      <dgm:spPr/>
    </dgm:pt>
    <dgm:pt modelId="{1D6499C0-DB5F-483A-AC40-2300D2153848}" type="pres">
      <dgm:prSet presAssocID="{B6C29F39-7EDB-4B53-8E2B-DC408D51E250}" presName="text" presStyleLbl="node1" presStyleIdx="4" presStyleCnt="5">
        <dgm:presLayoutVars>
          <dgm:bulletEnabled val="1"/>
        </dgm:presLayoutVars>
      </dgm:prSet>
      <dgm:spPr/>
      <dgm:t>
        <a:bodyPr/>
        <a:lstStyle/>
        <a:p>
          <a:endParaRPr lang="en-US"/>
        </a:p>
      </dgm:t>
    </dgm:pt>
  </dgm:ptLst>
  <dgm:cxnLst>
    <dgm:cxn modelId="{C2597082-A7A2-47D6-98EA-FFED0E0A8DD2}" srcId="{1227D00C-08FA-49BC-9090-A0BFB115F446}" destId="{BE88A500-B81F-475F-A160-AF0B07EB91BA}" srcOrd="3" destOrd="0" parTransId="{FE18DF07-F479-425C-B271-6DFE22A90E00}" sibTransId="{BDDEDFDD-D24F-4CBB-97DC-4D76BB58F137}"/>
    <dgm:cxn modelId="{1BA84169-9AA1-435F-8BC7-574349688F6F}" srcId="{1227D00C-08FA-49BC-9090-A0BFB115F446}" destId="{6432A72D-68B9-482C-8163-8B6321B599DB}" srcOrd="2" destOrd="0" parTransId="{9CB6C2E4-0FB8-46A2-8E99-2C3E6B25E6E4}" sibTransId="{61AA46A2-433E-4E2B-B82A-706F79E5244E}"/>
    <dgm:cxn modelId="{C17BE409-E436-4113-B48D-602BEDDCEE66}" type="presOf" srcId="{B6C29F39-7EDB-4B53-8E2B-DC408D51E250}" destId="{1D6499C0-DB5F-483A-AC40-2300D2153848}" srcOrd="0" destOrd="0" presId="urn:diagrams.loki3.com/VaryingWidthList"/>
    <dgm:cxn modelId="{CF161FD9-7BCF-44CA-8D1C-3738652793E6}" type="presOf" srcId="{BE88A500-B81F-475F-A160-AF0B07EB91BA}" destId="{C2452F8F-FE4C-4892-8216-EF9CF9292CDE}" srcOrd="0" destOrd="0" presId="urn:diagrams.loki3.com/VaryingWidthList"/>
    <dgm:cxn modelId="{9443EB92-CD09-48CD-9634-AE4759AA7D7A}" srcId="{1227D00C-08FA-49BC-9090-A0BFB115F446}" destId="{B6C29F39-7EDB-4B53-8E2B-DC408D51E250}" srcOrd="4" destOrd="0" parTransId="{BB47A90C-DE9F-43F9-90A6-9DE4C0E4DFEE}" sibTransId="{3CB3C1EA-23ED-4931-B5D6-C78C842613DF}"/>
    <dgm:cxn modelId="{AA26E358-A571-49C8-B532-7560767C430B}" srcId="{1227D00C-08FA-49BC-9090-A0BFB115F446}" destId="{0E37F760-74FD-4DBF-8B0D-43B2D8243C3A}" srcOrd="0" destOrd="0" parTransId="{DE24D99B-99B4-4B3D-8F03-BD9BA446F1F9}" sibTransId="{8AB8E4BE-1317-4BC9-848B-B0AC39019834}"/>
    <dgm:cxn modelId="{95B29AD5-890B-41CE-96FC-F3D4A7FBD572}" type="presOf" srcId="{1A60F476-3F67-48A8-B521-422069420C95}" destId="{16CEA23D-A433-48BC-960D-E7B041CF086E}" srcOrd="0" destOrd="0" presId="urn:diagrams.loki3.com/VaryingWidthList"/>
    <dgm:cxn modelId="{7CD83200-FC0A-4B5E-BBC2-B0E1A48DDCF4}" type="presOf" srcId="{6432A72D-68B9-482C-8163-8B6321B599DB}" destId="{6C958EB1-00B1-4E5A-9691-FB408C68DD84}" srcOrd="0" destOrd="0" presId="urn:diagrams.loki3.com/VaryingWidthList"/>
    <dgm:cxn modelId="{84D63E91-FF9D-44CE-B840-B208C3D9599B}" srcId="{1227D00C-08FA-49BC-9090-A0BFB115F446}" destId="{1A60F476-3F67-48A8-B521-422069420C95}" srcOrd="1" destOrd="0" parTransId="{D8465F55-10C6-4009-9A78-5E314854F409}" sibTransId="{88AB0B37-61EE-4CA1-804B-D7A6724C3030}"/>
    <dgm:cxn modelId="{C5047671-E369-4413-9030-EA159332BFE4}" type="presOf" srcId="{1227D00C-08FA-49BC-9090-A0BFB115F446}" destId="{4F562CC9-5345-4F06-B7C5-D9C6081BCC6E}" srcOrd="0" destOrd="0" presId="urn:diagrams.loki3.com/VaryingWidthList"/>
    <dgm:cxn modelId="{94D4D319-5BEA-44A9-ADE7-B1FFF1AE1166}" type="presOf" srcId="{0E37F760-74FD-4DBF-8B0D-43B2D8243C3A}" destId="{14D8A816-7B88-4E2C-BDF1-2F5273DA9B57}" srcOrd="0" destOrd="0" presId="urn:diagrams.loki3.com/VaryingWidthList"/>
    <dgm:cxn modelId="{B46A82B8-1B5E-4941-BF18-7F4FD6D0A0D3}" type="presParOf" srcId="{4F562CC9-5345-4F06-B7C5-D9C6081BCC6E}" destId="{14D8A816-7B88-4E2C-BDF1-2F5273DA9B57}" srcOrd="0" destOrd="0" presId="urn:diagrams.loki3.com/VaryingWidthList"/>
    <dgm:cxn modelId="{B0E7310B-3D79-4733-8AA9-D1BD62C8F9B0}" type="presParOf" srcId="{4F562CC9-5345-4F06-B7C5-D9C6081BCC6E}" destId="{31EBD682-12B3-4090-9812-AFFE9F94E21D}" srcOrd="1" destOrd="0" presId="urn:diagrams.loki3.com/VaryingWidthList"/>
    <dgm:cxn modelId="{22EAE6F3-93E9-4B1E-B003-9847114D3DCC}" type="presParOf" srcId="{4F562CC9-5345-4F06-B7C5-D9C6081BCC6E}" destId="{16CEA23D-A433-48BC-960D-E7B041CF086E}" srcOrd="2" destOrd="0" presId="urn:diagrams.loki3.com/VaryingWidthList"/>
    <dgm:cxn modelId="{FA81781C-4528-4B40-A9B9-61A889221E04}" type="presParOf" srcId="{4F562CC9-5345-4F06-B7C5-D9C6081BCC6E}" destId="{76956512-8867-48D2-9B2D-78C7DAEC5523}" srcOrd="3" destOrd="0" presId="urn:diagrams.loki3.com/VaryingWidthList"/>
    <dgm:cxn modelId="{E2F45608-0C56-4B2D-8BD1-3A85C13AAFEA}" type="presParOf" srcId="{4F562CC9-5345-4F06-B7C5-D9C6081BCC6E}" destId="{6C958EB1-00B1-4E5A-9691-FB408C68DD84}" srcOrd="4" destOrd="0" presId="urn:diagrams.loki3.com/VaryingWidthList"/>
    <dgm:cxn modelId="{EE6FD2AF-50DC-4F19-AE06-09E8E9FB2273}" type="presParOf" srcId="{4F562CC9-5345-4F06-B7C5-D9C6081BCC6E}" destId="{5FBBEC3F-3B06-4291-9F1D-386728E33180}" srcOrd="5" destOrd="0" presId="urn:diagrams.loki3.com/VaryingWidthList"/>
    <dgm:cxn modelId="{36970285-C5E0-4D2B-82C7-71B19E4023D4}" type="presParOf" srcId="{4F562CC9-5345-4F06-B7C5-D9C6081BCC6E}" destId="{C2452F8F-FE4C-4892-8216-EF9CF9292CDE}" srcOrd="6" destOrd="0" presId="urn:diagrams.loki3.com/VaryingWidthList"/>
    <dgm:cxn modelId="{24AE4EAF-28BE-40AE-BFF7-1BCC1CF18010}" type="presParOf" srcId="{4F562CC9-5345-4F06-B7C5-D9C6081BCC6E}" destId="{B67E4674-BA63-4386-BF28-62CB979A0043}" srcOrd="7" destOrd="0" presId="urn:diagrams.loki3.com/VaryingWidthList"/>
    <dgm:cxn modelId="{E5505198-558E-47C7-A8B7-D063C5A63F08}" type="presParOf" srcId="{4F562CC9-5345-4F06-B7C5-D9C6081BCC6E}" destId="{1D6499C0-DB5F-483A-AC40-2300D2153848}" srcOrd="8" destOrd="0" presId="urn:diagrams.loki3.com/VaryingWidth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27D00C-08FA-49BC-9090-A0BFB115F446}" type="doc">
      <dgm:prSet loTypeId="urn:diagrams.loki3.com/VaryingWidthList" loCatId="list" qsTypeId="urn:microsoft.com/office/officeart/2005/8/quickstyle/3d3" qsCatId="3D" csTypeId="urn:microsoft.com/office/officeart/2005/8/colors/accent1_2" csCatId="accent1" phldr="1"/>
      <dgm:spPr/>
    </dgm:pt>
    <dgm:pt modelId="{0E37F760-74FD-4DBF-8B0D-43B2D8243C3A}">
      <dgm:prSet phldrT="[Text]"/>
      <dgm:spPr/>
      <dgm:t>
        <a:bodyPr/>
        <a:lstStyle/>
        <a:p>
          <a:r>
            <a:rPr lang="en-CA" dirty="0"/>
            <a:t>China (51,130)</a:t>
          </a:r>
        </a:p>
      </dgm:t>
    </dgm:pt>
    <dgm:pt modelId="{DE24D99B-99B4-4B3D-8F03-BD9BA446F1F9}" type="parTrans" cxnId="{AA26E358-A571-49C8-B532-7560767C430B}">
      <dgm:prSet/>
      <dgm:spPr/>
      <dgm:t>
        <a:bodyPr/>
        <a:lstStyle/>
        <a:p>
          <a:endParaRPr lang="en-CA"/>
        </a:p>
      </dgm:t>
    </dgm:pt>
    <dgm:pt modelId="{8AB8E4BE-1317-4BC9-848B-B0AC39019834}" type="sibTrans" cxnId="{AA26E358-A571-49C8-B532-7560767C430B}">
      <dgm:prSet/>
      <dgm:spPr/>
      <dgm:t>
        <a:bodyPr/>
        <a:lstStyle/>
        <a:p>
          <a:endParaRPr lang="en-CA"/>
        </a:p>
      </dgm:t>
    </dgm:pt>
    <dgm:pt modelId="{1A60F476-3F67-48A8-B521-422069420C95}">
      <dgm:prSet phldrT="[Text]"/>
      <dgm:spPr/>
      <dgm:t>
        <a:bodyPr/>
        <a:lstStyle/>
        <a:p>
          <a:r>
            <a:rPr lang="en-CA" dirty="0"/>
            <a:t>South Korea (12,695)</a:t>
          </a:r>
        </a:p>
      </dgm:t>
    </dgm:pt>
    <dgm:pt modelId="{D8465F55-10C6-4009-9A78-5E314854F409}" type="parTrans" cxnId="{84D63E91-FF9D-44CE-B840-B208C3D9599B}">
      <dgm:prSet/>
      <dgm:spPr/>
      <dgm:t>
        <a:bodyPr/>
        <a:lstStyle/>
        <a:p>
          <a:endParaRPr lang="en-CA"/>
        </a:p>
      </dgm:t>
    </dgm:pt>
    <dgm:pt modelId="{88AB0B37-61EE-4CA1-804B-D7A6724C3030}" type="sibTrans" cxnId="{84D63E91-FF9D-44CE-B840-B208C3D9599B}">
      <dgm:prSet/>
      <dgm:spPr/>
      <dgm:t>
        <a:bodyPr/>
        <a:lstStyle/>
        <a:p>
          <a:endParaRPr lang="en-CA"/>
        </a:p>
      </dgm:t>
    </dgm:pt>
    <dgm:pt modelId="{6432A72D-68B9-482C-8163-8B6321B599DB}">
      <dgm:prSet phldrT="[Text]"/>
      <dgm:spPr/>
      <dgm:t>
        <a:bodyPr/>
        <a:lstStyle/>
        <a:p>
          <a:r>
            <a:rPr lang="en-CA" dirty="0"/>
            <a:t>India 12,105</a:t>
          </a:r>
        </a:p>
      </dgm:t>
    </dgm:pt>
    <dgm:pt modelId="{9CB6C2E4-0FB8-46A2-8E99-2C3E6B25E6E4}" type="parTrans" cxnId="{1BA84169-9AA1-435F-8BC7-574349688F6F}">
      <dgm:prSet/>
      <dgm:spPr/>
      <dgm:t>
        <a:bodyPr/>
        <a:lstStyle/>
        <a:p>
          <a:endParaRPr lang="en-CA"/>
        </a:p>
      </dgm:t>
    </dgm:pt>
    <dgm:pt modelId="{61AA46A2-433E-4E2B-B82A-706F79E5244E}" type="sibTrans" cxnId="{1BA84169-9AA1-435F-8BC7-574349688F6F}">
      <dgm:prSet/>
      <dgm:spPr/>
      <dgm:t>
        <a:bodyPr/>
        <a:lstStyle/>
        <a:p>
          <a:endParaRPr lang="en-CA"/>
        </a:p>
      </dgm:t>
    </dgm:pt>
    <dgm:pt modelId="{BE88A500-B81F-475F-A160-AF0B07EB91BA}">
      <dgm:prSet phldrT="[Text]"/>
      <dgm:spPr/>
      <dgm:t>
        <a:bodyPr/>
        <a:lstStyle/>
        <a:p>
          <a:r>
            <a:rPr lang="en-CA" dirty="0"/>
            <a:t>Japan (6,555) </a:t>
          </a:r>
        </a:p>
      </dgm:t>
    </dgm:pt>
    <dgm:pt modelId="{FE18DF07-F479-425C-B271-6DFE22A90E00}" type="parTrans" cxnId="{C2597082-A7A2-47D6-98EA-FFED0E0A8DD2}">
      <dgm:prSet/>
      <dgm:spPr/>
      <dgm:t>
        <a:bodyPr/>
        <a:lstStyle/>
        <a:p>
          <a:endParaRPr lang="en-CA"/>
        </a:p>
      </dgm:t>
    </dgm:pt>
    <dgm:pt modelId="{BDDEDFDD-D24F-4CBB-97DC-4D76BB58F137}" type="sibTrans" cxnId="{C2597082-A7A2-47D6-98EA-FFED0E0A8DD2}">
      <dgm:prSet/>
      <dgm:spPr/>
      <dgm:t>
        <a:bodyPr/>
        <a:lstStyle/>
        <a:p>
          <a:endParaRPr lang="en-CA"/>
        </a:p>
      </dgm:t>
    </dgm:pt>
    <dgm:pt modelId="{B6C29F39-7EDB-4B53-8E2B-DC408D51E250}">
      <dgm:prSet phldrT="[Text]"/>
      <dgm:spPr/>
      <dgm:t>
        <a:bodyPr/>
        <a:lstStyle/>
        <a:p>
          <a:r>
            <a:rPr lang="en-CA" dirty="0"/>
            <a:t>US (4,780)</a:t>
          </a:r>
        </a:p>
      </dgm:t>
    </dgm:pt>
    <dgm:pt modelId="{BB47A90C-DE9F-43F9-90A6-9DE4C0E4DFEE}" type="parTrans" cxnId="{9443EB92-CD09-48CD-9634-AE4759AA7D7A}">
      <dgm:prSet/>
      <dgm:spPr/>
      <dgm:t>
        <a:bodyPr/>
        <a:lstStyle/>
        <a:p>
          <a:endParaRPr lang="en-CA"/>
        </a:p>
      </dgm:t>
    </dgm:pt>
    <dgm:pt modelId="{3CB3C1EA-23ED-4931-B5D6-C78C842613DF}" type="sibTrans" cxnId="{9443EB92-CD09-48CD-9634-AE4759AA7D7A}">
      <dgm:prSet/>
      <dgm:spPr/>
      <dgm:t>
        <a:bodyPr/>
        <a:lstStyle/>
        <a:p>
          <a:endParaRPr lang="en-CA"/>
        </a:p>
      </dgm:t>
    </dgm:pt>
    <dgm:pt modelId="{4F562CC9-5345-4F06-B7C5-D9C6081BCC6E}" type="pres">
      <dgm:prSet presAssocID="{1227D00C-08FA-49BC-9090-A0BFB115F446}" presName="Name0" presStyleCnt="0">
        <dgm:presLayoutVars>
          <dgm:resizeHandles/>
        </dgm:presLayoutVars>
      </dgm:prSet>
      <dgm:spPr/>
    </dgm:pt>
    <dgm:pt modelId="{14D8A816-7B88-4E2C-BDF1-2F5273DA9B57}" type="pres">
      <dgm:prSet presAssocID="{0E37F760-74FD-4DBF-8B0D-43B2D8243C3A}" presName="text" presStyleLbl="node1" presStyleIdx="0" presStyleCnt="5">
        <dgm:presLayoutVars>
          <dgm:bulletEnabled val="1"/>
        </dgm:presLayoutVars>
      </dgm:prSet>
      <dgm:spPr/>
      <dgm:t>
        <a:bodyPr/>
        <a:lstStyle/>
        <a:p>
          <a:endParaRPr lang="en-US"/>
        </a:p>
      </dgm:t>
    </dgm:pt>
    <dgm:pt modelId="{31EBD682-12B3-4090-9812-AFFE9F94E21D}" type="pres">
      <dgm:prSet presAssocID="{8AB8E4BE-1317-4BC9-848B-B0AC39019834}" presName="space" presStyleCnt="0"/>
      <dgm:spPr/>
    </dgm:pt>
    <dgm:pt modelId="{16CEA23D-A433-48BC-960D-E7B041CF086E}" type="pres">
      <dgm:prSet presAssocID="{1A60F476-3F67-48A8-B521-422069420C95}" presName="text" presStyleLbl="node1" presStyleIdx="1" presStyleCnt="5">
        <dgm:presLayoutVars>
          <dgm:bulletEnabled val="1"/>
        </dgm:presLayoutVars>
      </dgm:prSet>
      <dgm:spPr/>
      <dgm:t>
        <a:bodyPr/>
        <a:lstStyle/>
        <a:p>
          <a:endParaRPr lang="en-US"/>
        </a:p>
      </dgm:t>
    </dgm:pt>
    <dgm:pt modelId="{76956512-8867-48D2-9B2D-78C7DAEC5523}" type="pres">
      <dgm:prSet presAssocID="{88AB0B37-61EE-4CA1-804B-D7A6724C3030}" presName="space" presStyleCnt="0"/>
      <dgm:spPr/>
    </dgm:pt>
    <dgm:pt modelId="{6C958EB1-00B1-4E5A-9691-FB408C68DD84}" type="pres">
      <dgm:prSet presAssocID="{6432A72D-68B9-482C-8163-8B6321B599DB}" presName="text" presStyleLbl="node1" presStyleIdx="2" presStyleCnt="5">
        <dgm:presLayoutVars>
          <dgm:bulletEnabled val="1"/>
        </dgm:presLayoutVars>
      </dgm:prSet>
      <dgm:spPr/>
      <dgm:t>
        <a:bodyPr/>
        <a:lstStyle/>
        <a:p>
          <a:endParaRPr lang="en-US"/>
        </a:p>
      </dgm:t>
    </dgm:pt>
    <dgm:pt modelId="{5FBBEC3F-3B06-4291-9F1D-386728E33180}" type="pres">
      <dgm:prSet presAssocID="{61AA46A2-433E-4E2B-B82A-706F79E5244E}" presName="space" presStyleCnt="0"/>
      <dgm:spPr/>
    </dgm:pt>
    <dgm:pt modelId="{C2452F8F-FE4C-4892-8216-EF9CF9292CDE}" type="pres">
      <dgm:prSet presAssocID="{BE88A500-B81F-475F-A160-AF0B07EB91BA}" presName="text" presStyleLbl="node1" presStyleIdx="3" presStyleCnt="5">
        <dgm:presLayoutVars>
          <dgm:bulletEnabled val="1"/>
        </dgm:presLayoutVars>
      </dgm:prSet>
      <dgm:spPr/>
      <dgm:t>
        <a:bodyPr/>
        <a:lstStyle/>
        <a:p>
          <a:endParaRPr lang="en-US"/>
        </a:p>
      </dgm:t>
    </dgm:pt>
    <dgm:pt modelId="{B67E4674-BA63-4386-BF28-62CB979A0043}" type="pres">
      <dgm:prSet presAssocID="{BDDEDFDD-D24F-4CBB-97DC-4D76BB58F137}" presName="space" presStyleCnt="0"/>
      <dgm:spPr/>
    </dgm:pt>
    <dgm:pt modelId="{1D6499C0-DB5F-483A-AC40-2300D2153848}" type="pres">
      <dgm:prSet presAssocID="{B6C29F39-7EDB-4B53-8E2B-DC408D51E250}" presName="text" presStyleLbl="node1" presStyleIdx="4" presStyleCnt="5">
        <dgm:presLayoutVars>
          <dgm:bulletEnabled val="1"/>
        </dgm:presLayoutVars>
      </dgm:prSet>
      <dgm:spPr/>
      <dgm:t>
        <a:bodyPr/>
        <a:lstStyle/>
        <a:p>
          <a:endParaRPr lang="en-US"/>
        </a:p>
      </dgm:t>
    </dgm:pt>
  </dgm:ptLst>
  <dgm:cxnLst>
    <dgm:cxn modelId="{C2597082-A7A2-47D6-98EA-FFED0E0A8DD2}" srcId="{1227D00C-08FA-49BC-9090-A0BFB115F446}" destId="{BE88A500-B81F-475F-A160-AF0B07EB91BA}" srcOrd="3" destOrd="0" parTransId="{FE18DF07-F479-425C-B271-6DFE22A90E00}" sibTransId="{BDDEDFDD-D24F-4CBB-97DC-4D76BB58F137}"/>
    <dgm:cxn modelId="{1BA84169-9AA1-435F-8BC7-574349688F6F}" srcId="{1227D00C-08FA-49BC-9090-A0BFB115F446}" destId="{6432A72D-68B9-482C-8163-8B6321B599DB}" srcOrd="2" destOrd="0" parTransId="{9CB6C2E4-0FB8-46A2-8E99-2C3E6B25E6E4}" sibTransId="{61AA46A2-433E-4E2B-B82A-706F79E5244E}"/>
    <dgm:cxn modelId="{C17BE409-E436-4113-B48D-602BEDDCEE66}" type="presOf" srcId="{B6C29F39-7EDB-4B53-8E2B-DC408D51E250}" destId="{1D6499C0-DB5F-483A-AC40-2300D2153848}" srcOrd="0" destOrd="0" presId="urn:diagrams.loki3.com/VaryingWidthList"/>
    <dgm:cxn modelId="{CF161FD9-7BCF-44CA-8D1C-3738652793E6}" type="presOf" srcId="{BE88A500-B81F-475F-A160-AF0B07EB91BA}" destId="{C2452F8F-FE4C-4892-8216-EF9CF9292CDE}" srcOrd="0" destOrd="0" presId="urn:diagrams.loki3.com/VaryingWidthList"/>
    <dgm:cxn modelId="{9443EB92-CD09-48CD-9634-AE4759AA7D7A}" srcId="{1227D00C-08FA-49BC-9090-A0BFB115F446}" destId="{B6C29F39-7EDB-4B53-8E2B-DC408D51E250}" srcOrd="4" destOrd="0" parTransId="{BB47A90C-DE9F-43F9-90A6-9DE4C0E4DFEE}" sibTransId="{3CB3C1EA-23ED-4931-B5D6-C78C842613DF}"/>
    <dgm:cxn modelId="{AA26E358-A571-49C8-B532-7560767C430B}" srcId="{1227D00C-08FA-49BC-9090-A0BFB115F446}" destId="{0E37F760-74FD-4DBF-8B0D-43B2D8243C3A}" srcOrd="0" destOrd="0" parTransId="{DE24D99B-99B4-4B3D-8F03-BD9BA446F1F9}" sibTransId="{8AB8E4BE-1317-4BC9-848B-B0AC39019834}"/>
    <dgm:cxn modelId="{95B29AD5-890B-41CE-96FC-F3D4A7FBD572}" type="presOf" srcId="{1A60F476-3F67-48A8-B521-422069420C95}" destId="{16CEA23D-A433-48BC-960D-E7B041CF086E}" srcOrd="0" destOrd="0" presId="urn:diagrams.loki3.com/VaryingWidthList"/>
    <dgm:cxn modelId="{7CD83200-FC0A-4B5E-BBC2-B0E1A48DDCF4}" type="presOf" srcId="{6432A72D-68B9-482C-8163-8B6321B599DB}" destId="{6C958EB1-00B1-4E5A-9691-FB408C68DD84}" srcOrd="0" destOrd="0" presId="urn:diagrams.loki3.com/VaryingWidthList"/>
    <dgm:cxn modelId="{84D63E91-FF9D-44CE-B840-B208C3D9599B}" srcId="{1227D00C-08FA-49BC-9090-A0BFB115F446}" destId="{1A60F476-3F67-48A8-B521-422069420C95}" srcOrd="1" destOrd="0" parTransId="{D8465F55-10C6-4009-9A78-5E314854F409}" sibTransId="{88AB0B37-61EE-4CA1-804B-D7A6724C3030}"/>
    <dgm:cxn modelId="{C5047671-E369-4413-9030-EA159332BFE4}" type="presOf" srcId="{1227D00C-08FA-49BC-9090-A0BFB115F446}" destId="{4F562CC9-5345-4F06-B7C5-D9C6081BCC6E}" srcOrd="0" destOrd="0" presId="urn:diagrams.loki3.com/VaryingWidthList"/>
    <dgm:cxn modelId="{94D4D319-5BEA-44A9-ADE7-B1FFF1AE1166}" type="presOf" srcId="{0E37F760-74FD-4DBF-8B0D-43B2D8243C3A}" destId="{14D8A816-7B88-4E2C-BDF1-2F5273DA9B57}" srcOrd="0" destOrd="0" presId="urn:diagrams.loki3.com/VaryingWidthList"/>
    <dgm:cxn modelId="{B46A82B8-1B5E-4941-BF18-7F4FD6D0A0D3}" type="presParOf" srcId="{4F562CC9-5345-4F06-B7C5-D9C6081BCC6E}" destId="{14D8A816-7B88-4E2C-BDF1-2F5273DA9B57}" srcOrd="0" destOrd="0" presId="urn:diagrams.loki3.com/VaryingWidthList"/>
    <dgm:cxn modelId="{B0E7310B-3D79-4733-8AA9-D1BD62C8F9B0}" type="presParOf" srcId="{4F562CC9-5345-4F06-B7C5-D9C6081BCC6E}" destId="{31EBD682-12B3-4090-9812-AFFE9F94E21D}" srcOrd="1" destOrd="0" presId="urn:diagrams.loki3.com/VaryingWidthList"/>
    <dgm:cxn modelId="{22EAE6F3-93E9-4B1E-B003-9847114D3DCC}" type="presParOf" srcId="{4F562CC9-5345-4F06-B7C5-D9C6081BCC6E}" destId="{16CEA23D-A433-48BC-960D-E7B041CF086E}" srcOrd="2" destOrd="0" presId="urn:diagrams.loki3.com/VaryingWidthList"/>
    <dgm:cxn modelId="{FA81781C-4528-4B40-A9B9-61A889221E04}" type="presParOf" srcId="{4F562CC9-5345-4F06-B7C5-D9C6081BCC6E}" destId="{76956512-8867-48D2-9B2D-78C7DAEC5523}" srcOrd="3" destOrd="0" presId="urn:diagrams.loki3.com/VaryingWidthList"/>
    <dgm:cxn modelId="{E2F45608-0C56-4B2D-8BD1-3A85C13AAFEA}" type="presParOf" srcId="{4F562CC9-5345-4F06-B7C5-D9C6081BCC6E}" destId="{6C958EB1-00B1-4E5A-9691-FB408C68DD84}" srcOrd="4" destOrd="0" presId="urn:diagrams.loki3.com/VaryingWidthList"/>
    <dgm:cxn modelId="{EE6FD2AF-50DC-4F19-AE06-09E8E9FB2273}" type="presParOf" srcId="{4F562CC9-5345-4F06-B7C5-D9C6081BCC6E}" destId="{5FBBEC3F-3B06-4291-9F1D-386728E33180}" srcOrd="5" destOrd="0" presId="urn:diagrams.loki3.com/VaryingWidthList"/>
    <dgm:cxn modelId="{36970285-C5E0-4D2B-82C7-71B19E4023D4}" type="presParOf" srcId="{4F562CC9-5345-4F06-B7C5-D9C6081BCC6E}" destId="{C2452F8F-FE4C-4892-8216-EF9CF9292CDE}" srcOrd="6" destOrd="0" presId="urn:diagrams.loki3.com/VaryingWidthList"/>
    <dgm:cxn modelId="{24AE4EAF-28BE-40AE-BFF7-1BCC1CF18010}" type="presParOf" srcId="{4F562CC9-5345-4F06-B7C5-D9C6081BCC6E}" destId="{B67E4674-BA63-4386-BF28-62CB979A0043}" srcOrd="7" destOrd="0" presId="urn:diagrams.loki3.com/VaryingWidthList"/>
    <dgm:cxn modelId="{E5505198-558E-47C7-A8B7-D063C5A63F08}" type="presParOf" srcId="{4F562CC9-5345-4F06-B7C5-D9C6081BCC6E}" destId="{1D6499C0-DB5F-483A-AC40-2300D2153848}" srcOrd="8" destOrd="0" presId="urn:diagrams.loki3.com/VaryingWidth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B80A53-628B-4B80-895C-10B131ACB344}" type="doc">
      <dgm:prSet loTypeId="urn:microsoft.com/office/officeart/2005/8/layout/target2" loCatId="relationship" qsTypeId="urn:microsoft.com/office/officeart/2005/8/quickstyle/3d3" qsCatId="3D" csTypeId="urn:microsoft.com/office/officeart/2005/8/colors/accent1_2" csCatId="accent1" phldr="1"/>
      <dgm:spPr/>
      <dgm:t>
        <a:bodyPr/>
        <a:lstStyle/>
        <a:p>
          <a:endParaRPr lang="en-CA"/>
        </a:p>
      </dgm:t>
    </dgm:pt>
    <dgm:pt modelId="{7FE3B3D4-7B67-471E-AD54-A13ABD4C05BC}">
      <dgm:prSet phldrT="[Text]"/>
      <dgm:spPr/>
      <dgm:t>
        <a:bodyPr/>
        <a:lstStyle/>
        <a:p>
          <a:r>
            <a:rPr lang="en-CA" dirty="0"/>
            <a:t>Institution Type &amp; Sector Association Affiliation</a:t>
          </a:r>
        </a:p>
      </dgm:t>
    </dgm:pt>
    <dgm:pt modelId="{4A1B1FD3-064C-4EA4-BA20-F2F11CD94566}" type="parTrans" cxnId="{54778997-2B8F-4FCD-BE87-9ED67BD6BAA4}">
      <dgm:prSet/>
      <dgm:spPr/>
      <dgm:t>
        <a:bodyPr/>
        <a:lstStyle/>
        <a:p>
          <a:endParaRPr lang="en-CA"/>
        </a:p>
      </dgm:t>
    </dgm:pt>
    <dgm:pt modelId="{CC086552-7334-4A8B-9485-D304AE7FA562}" type="sibTrans" cxnId="{54778997-2B8F-4FCD-BE87-9ED67BD6BAA4}">
      <dgm:prSet/>
      <dgm:spPr/>
      <dgm:t>
        <a:bodyPr/>
        <a:lstStyle/>
        <a:p>
          <a:endParaRPr lang="en-CA"/>
        </a:p>
      </dgm:t>
    </dgm:pt>
    <dgm:pt modelId="{52CA191A-55BE-4324-B72F-52C793A904E6}">
      <dgm:prSet phldrT="[Text]" custT="1"/>
      <dgm:spPr/>
      <dgm:t>
        <a:bodyPr/>
        <a:lstStyle/>
        <a:p>
          <a:r>
            <a:rPr lang="en-CA" sz="1500" dirty="0"/>
            <a:t>Colleges (BC Colleges = 2)</a:t>
          </a:r>
        </a:p>
      </dgm:t>
    </dgm:pt>
    <dgm:pt modelId="{FA8692AE-259B-4A5C-8A38-ED48AE45A865}" type="parTrans" cxnId="{031C64C7-DFFF-4A16-9ECC-6BB3D859DFEF}">
      <dgm:prSet/>
      <dgm:spPr/>
      <dgm:t>
        <a:bodyPr/>
        <a:lstStyle/>
        <a:p>
          <a:endParaRPr lang="en-CA"/>
        </a:p>
      </dgm:t>
    </dgm:pt>
    <dgm:pt modelId="{D69FE8EC-B5F0-4755-9221-DF8DADD421F6}" type="sibTrans" cxnId="{031C64C7-DFFF-4A16-9ECC-6BB3D859DFEF}">
      <dgm:prSet/>
      <dgm:spPr/>
      <dgm:t>
        <a:bodyPr/>
        <a:lstStyle/>
        <a:p>
          <a:endParaRPr lang="en-CA"/>
        </a:p>
      </dgm:t>
    </dgm:pt>
    <dgm:pt modelId="{FEB6B009-0FD2-4952-8C32-383550C66780}">
      <dgm:prSet phldrT="[Text]"/>
      <dgm:spPr/>
      <dgm:t>
        <a:bodyPr/>
        <a:lstStyle/>
        <a:p>
          <a:r>
            <a:rPr lang="en-CA" dirty="0"/>
            <a:t>International Student Population (exchange populations unavailable or estimated as very low)</a:t>
          </a:r>
        </a:p>
      </dgm:t>
    </dgm:pt>
    <dgm:pt modelId="{E98F5164-3E71-474F-9DA2-341FDA5F357E}" type="parTrans" cxnId="{4541FDE6-0A06-4DFF-8B90-DAEEB92075F4}">
      <dgm:prSet/>
      <dgm:spPr/>
      <dgm:t>
        <a:bodyPr/>
        <a:lstStyle/>
        <a:p>
          <a:endParaRPr lang="en-CA"/>
        </a:p>
      </dgm:t>
    </dgm:pt>
    <dgm:pt modelId="{949B8666-82FB-4558-BAF4-70D35A019958}" type="sibTrans" cxnId="{4541FDE6-0A06-4DFF-8B90-DAEEB92075F4}">
      <dgm:prSet/>
      <dgm:spPr/>
      <dgm:t>
        <a:bodyPr/>
        <a:lstStyle/>
        <a:p>
          <a:endParaRPr lang="en-CA"/>
        </a:p>
      </dgm:t>
    </dgm:pt>
    <dgm:pt modelId="{5B7850CA-1CA7-441C-AF58-5ECA60CE3EC5}">
      <dgm:prSet phldrT="[Text]" custT="1"/>
      <dgm:spPr/>
      <dgm:t>
        <a:bodyPr/>
        <a:lstStyle/>
        <a:p>
          <a:r>
            <a:rPr lang="en-CA" sz="1800" dirty="0"/>
            <a:t>Up to 1,000</a:t>
          </a:r>
        </a:p>
      </dgm:t>
    </dgm:pt>
    <dgm:pt modelId="{84257DB8-3CF5-4C42-B33A-16AC08C27CA2}" type="parTrans" cxnId="{39AD92F9-6B5C-4E21-9D50-CA1210639475}">
      <dgm:prSet/>
      <dgm:spPr/>
      <dgm:t>
        <a:bodyPr/>
        <a:lstStyle/>
        <a:p>
          <a:endParaRPr lang="en-CA"/>
        </a:p>
      </dgm:t>
    </dgm:pt>
    <dgm:pt modelId="{061E3AE6-DDC3-46A5-9919-8E2EB6427BED}" type="sibTrans" cxnId="{39AD92F9-6B5C-4E21-9D50-CA1210639475}">
      <dgm:prSet/>
      <dgm:spPr/>
      <dgm:t>
        <a:bodyPr/>
        <a:lstStyle/>
        <a:p>
          <a:endParaRPr lang="en-CA"/>
        </a:p>
      </dgm:t>
    </dgm:pt>
    <dgm:pt modelId="{27DBB310-1BEF-4FE6-BC87-4E12271880E7}">
      <dgm:prSet phldrT="[Text]"/>
      <dgm:spPr/>
      <dgm:t>
        <a:bodyPr/>
        <a:lstStyle/>
        <a:p>
          <a:r>
            <a:rPr lang="en-CA" dirty="0"/>
            <a:t>Other Points of Difference</a:t>
          </a:r>
        </a:p>
      </dgm:t>
    </dgm:pt>
    <dgm:pt modelId="{31D6AD98-E3FE-42AF-B562-2D39C73F3085}" type="parTrans" cxnId="{6EE6541E-B1DE-4667-ACD6-C984629DEC6E}">
      <dgm:prSet/>
      <dgm:spPr/>
      <dgm:t>
        <a:bodyPr/>
        <a:lstStyle/>
        <a:p>
          <a:endParaRPr lang="en-CA"/>
        </a:p>
      </dgm:t>
    </dgm:pt>
    <dgm:pt modelId="{E53D7392-0086-4AD4-9860-183FC9A74E4E}" type="sibTrans" cxnId="{6EE6541E-B1DE-4667-ACD6-C984629DEC6E}">
      <dgm:prSet/>
      <dgm:spPr/>
      <dgm:t>
        <a:bodyPr/>
        <a:lstStyle/>
        <a:p>
          <a:endParaRPr lang="en-CA"/>
        </a:p>
      </dgm:t>
    </dgm:pt>
    <dgm:pt modelId="{6D7A3675-68E1-4AC4-975B-2785281C5FC6}">
      <dgm:prSet phldrT="[Text]"/>
      <dgm:spPr/>
      <dgm:t>
        <a:bodyPr/>
        <a:lstStyle/>
        <a:p>
          <a:r>
            <a:rPr lang="en-CA" dirty="0"/>
            <a:t>Programs or Credentials Offered</a:t>
          </a:r>
        </a:p>
      </dgm:t>
    </dgm:pt>
    <dgm:pt modelId="{BD17D4F4-43CE-473D-90B5-F08F8517C294}" type="parTrans" cxnId="{B3E796C4-FF49-4C6C-8D53-7D38797EF8D7}">
      <dgm:prSet/>
      <dgm:spPr/>
      <dgm:t>
        <a:bodyPr/>
        <a:lstStyle/>
        <a:p>
          <a:endParaRPr lang="en-CA"/>
        </a:p>
      </dgm:t>
    </dgm:pt>
    <dgm:pt modelId="{D2F474EA-3F46-4BA5-B1F1-51C1AD698A96}" type="sibTrans" cxnId="{B3E796C4-FF49-4C6C-8D53-7D38797EF8D7}">
      <dgm:prSet/>
      <dgm:spPr/>
      <dgm:t>
        <a:bodyPr/>
        <a:lstStyle/>
        <a:p>
          <a:endParaRPr lang="en-CA"/>
        </a:p>
      </dgm:t>
    </dgm:pt>
    <dgm:pt modelId="{AC784C3A-1615-463F-970B-BD1DEA7EDAB6}">
      <dgm:prSet phldrT="[Text]"/>
      <dgm:spPr/>
      <dgm:t>
        <a:bodyPr/>
        <a:lstStyle/>
        <a:p>
          <a:r>
            <a:rPr lang="en-CA" dirty="0"/>
            <a:t>Business model supporting assessment</a:t>
          </a:r>
        </a:p>
      </dgm:t>
    </dgm:pt>
    <dgm:pt modelId="{A9449C6A-307F-4DE5-9165-81DD1A112B0B}" type="parTrans" cxnId="{BD0BB4DC-B455-4366-BC4D-A23FC2FA48C3}">
      <dgm:prSet/>
      <dgm:spPr/>
      <dgm:t>
        <a:bodyPr/>
        <a:lstStyle/>
        <a:p>
          <a:endParaRPr lang="en-CA"/>
        </a:p>
      </dgm:t>
    </dgm:pt>
    <dgm:pt modelId="{920B00A7-284C-42C9-BF93-55D76413C964}" type="sibTrans" cxnId="{BD0BB4DC-B455-4366-BC4D-A23FC2FA48C3}">
      <dgm:prSet/>
      <dgm:spPr/>
      <dgm:t>
        <a:bodyPr/>
        <a:lstStyle/>
        <a:p>
          <a:endParaRPr lang="en-CA"/>
        </a:p>
      </dgm:t>
    </dgm:pt>
    <dgm:pt modelId="{F8ACB693-BF15-48D7-83FA-132637D88B76}">
      <dgm:prSet phldrT="[Text]" custT="1"/>
      <dgm:spPr/>
      <dgm:t>
        <a:bodyPr/>
        <a:lstStyle/>
        <a:p>
          <a:r>
            <a:rPr lang="en-CA" sz="1500" dirty="0"/>
            <a:t>Institutes (Colleges Ontario &amp; Polytechnics Canada = 1)</a:t>
          </a:r>
        </a:p>
      </dgm:t>
    </dgm:pt>
    <dgm:pt modelId="{BE0CB697-F431-47C3-A5EB-3020B92A8E70}" type="parTrans" cxnId="{72CDFC3E-2981-49B3-A315-CD0F191A0077}">
      <dgm:prSet/>
      <dgm:spPr/>
      <dgm:t>
        <a:bodyPr/>
        <a:lstStyle/>
        <a:p>
          <a:endParaRPr lang="en-CA"/>
        </a:p>
      </dgm:t>
    </dgm:pt>
    <dgm:pt modelId="{27127EC8-E4E8-4F38-93F8-26C02A16697D}" type="sibTrans" cxnId="{72CDFC3E-2981-49B3-A315-CD0F191A0077}">
      <dgm:prSet/>
      <dgm:spPr/>
      <dgm:t>
        <a:bodyPr/>
        <a:lstStyle/>
        <a:p>
          <a:endParaRPr lang="en-CA"/>
        </a:p>
      </dgm:t>
    </dgm:pt>
    <dgm:pt modelId="{37C5D17E-5D8B-40F5-9F3B-43350DE8F22C}">
      <dgm:prSet phldrT="[Text]" custT="1"/>
      <dgm:spPr/>
      <dgm:t>
        <a:bodyPr/>
        <a:lstStyle/>
        <a:p>
          <a:r>
            <a:rPr lang="en-CA" sz="1800" dirty="0"/>
            <a:t>2,000 – 3,000</a:t>
          </a:r>
        </a:p>
      </dgm:t>
    </dgm:pt>
    <dgm:pt modelId="{812000D8-63FE-4323-AED5-D4928D7D4187}" type="parTrans" cxnId="{3C3E36CF-B4E5-4D84-8E31-52DBAF04C6E7}">
      <dgm:prSet/>
      <dgm:spPr/>
      <dgm:t>
        <a:bodyPr/>
        <a:lstStyle/>
        <a:p>
          <a:endParaRPr lang="en-CA"/>
        </a:p>
      </dgm:t>
    </dgm:pt>
    <dgm:pt modelId="{5541792F-561F-467E-91A3-9CDBDB62F6E8}" type="sibTrans" cxnId="{3C3E36CF-B4E5-4D84-8E31-52DBAF04C6E7}">
      <dgm:prSet/>
      <dgm:spPr/>
      <dgm:t>
        <a:bodyPr/>
        <a:lstStyle/>
        <a:p>
          <a:endParaRPr lang="en-CA"/>
        </a:p>
      </dgm:t>
    </dgm:pt>
    <dgm:pt modelId="{FB6DBDD3-6A98-4191-A6B5-8C089B3B07DA}">
      <dgm:prSet phldrT="[Text]" custT="1"/>
      <dgm:spPr/>
      <dgm:t>
        <a:bodyPr/>
        <a:lstStyle/>
        <a:p>
          <a:r>
            <a:rPr lang="en-CA" sz="1500" dirty="0"/>
            <a:t>Universities (RUBC = 3; BCAIU = 1; COU = 1) </a:t>
          </a:r>
        </a:p>
      </dgm:t>
    </dgm:pt>
    <dgm:pt modelId="{E909118D-9266-4AE1-9716-30167886C454}" type="parTrans" cxnId="{0C923EC7-0526-4941-9027-12A8CA65B92C}">
      <dgm:prSet/>
      <dgm:spPr/>
      <dgm:t>
        <a:bodyPr/>
        <a:lstStyle/>
        <a:p>
          <a:endParaRPr lang="en-CA"/>
        </a:p>
      </dgm:t>
    </dgm:pt>
    <dgm:pt modelId="{AA699840-AEB7-4C09-8983-F2024FA061DA}" type="sibTrans" cxnId="{0C923EC7-0526-4941-9027-12A8CA65B92C}">
      <dgm:prSet/>
      <dgm:spPr/>
      <dgm:t>
        <a:bodyPr/>
        <a:lstStyle/>
        <a:p>
          <a:endParaRPr lang="en-CA"/>
        </a:p>
      </dgm:t>
    </dgm:pt>
    <dgm:pt modelId="{C6322237-E3FC-4EA9-93DB-7885679F3BED}">
      <dgm:prSet phldrT="[Text]" custT="1"/>
      <dgm:spPr/>
      <dgm:t>
        <a:bodyPr/>
        <a:lstStyle/>
        <a:p>
          <a:r>
            <a:rPr lang="en-CA" sz="1800" dirty="0"/>
            <a:t>4,000 – 5,000</a:t>
          </a:r>
        </a:p>
      </dgm:t>
    </dgm:pt>
    <dgm:pt modelId="{BDCC65FA-9A9E-4ADC-AD0E-668F81561DA4}" type="parTrans" cxnId="{9E4C6603-CF06-419A-BB44-A0CAA5DD069C}">
      <dgm:prSet/>
      <dgm:spPr/>
      <dgm:t>
        <a:bodyPr/>
        <a:lstStyle/>
        <a:p>
          <a:endParaRPr lang="en-CA"/>
        </a:p>
      </dgm:t>
    </dgm:pt>
    <dgm:pt modelId="{FB4A2302-256A-4FA6-BBD6-550A0370BFED}" type="sibTrans" cxnId="{9E4C6603-CF06-419A-BB44-A0CAA5DD069C}">
      <dgm:prSet/>
      <dgm:spPr/>
      <dgm:t>
        <a:bodyPr/>
        <a:lstStyle/>
        <a:p>
          <a:endParaRPr lang="en-CA"/>
        </a:p>
      </dgm:t>
    </dgm:pt>
    <dgm:pt modelId="{4A500416-B216-4795-B894-8D558CD08D62}">
      <dgm:prSet phldrT="[Text]" custT="1"/>
      <dgm:spPr/>
      <dgm:t>
        <a:bodyPr/>
        <a:lstStyle/>
        <a:p>
          <a:r>
            <a:rPr lang="en-CA" sz="1800" dirty="0"/>
            <a:t>&gt;5,000</a:t>
          </a:r>
        </a:p>
      </dgm:t>
    </dgm:pt>
    <dgm:pt modelId="{F3504BFE-EABF-44CA-B2F7-97A6A8919379}" type="parTrans" cxnId="{AAFAB4F9-A4FD-4EA7-B8FB-1E8CE7B152D9}">
      <dgm:prSet/>
      <dgm:spPr/>
      <dgm:t>
        <a:bodyPr/>
        <a:lstStyle/>
        <a:p>
          <a:endParaRPr lang="en-CA"/>
        </a:p>
      </dgm:t>
    </dgm:pt>
    <dgm:pt modelId="{3DA142BF-C7CB-4B16-8E5B-47FF9D6F9AC7}" type="sibTrans" cxnId="{AAFAB4F9-A4FD-4EA7-B8FB-1E8CE7B152D9}">
      <dgm:prSet/>
      <dgm:spPr/>
      <dgm:t>
        <a:bodyPr/>
        <a:lstStyle/>
        <a:p>
          <a:endParaRPr lang="en-CA"/>
        </a:p>
      </dgm:t>
    </dgm:pt>
    <dgm:pt modelId="{0C6AD3CD-DE2D-4AB0-BFB4-CBBD9CA0C8CB}">
      <dgm:prSet phldrT="[Text]"/>
      <dgm:spPr/>
      <dgm:t>
        <a:bodyPr/>
        <a:lstStyle/>
        <a:p>
          <a:r>
            <a:rPr lang="en-CA" dirty="0"/>
            <a:t>Campus Location</a:t>
          </a:r>
        </a:p>
      </dgm:t>
    </dgm:pt>
    <dgm:pt modelId="{16DA9D62-87D4-4EE0-B30E-2ED7B3D9C45F}" type="parTrans" cxnId="{14835984-3B01-4C98-A147-81371665C4BF}">
      <dgm:prSet/>
      <dgm:spPr/>
      <dgm:t>
        <a:bodyPr/>
        <a:lstStyle/>
        <a:p>
          <a:endParaRPr lang="en-CA"/>
        </a:p>
      </dgm:t>
    </dgm:pt>
    <dgm:pt modelId="{4AC32A89-8B6F-46E8-B0C7-8E5B240928D6}" type="sibTrans" cxnId="{14835984-3B01-4C98-A147-81371665C4BF}">
      <dgm:prSet/>
      <dgm:spPr/>
      <dgm:t>
        <a:bodyPr/>
        <a:lstStyle/>
        <a:p>
          <a:endParaRPr lang="en-CA"/>
        </a:p>
      </dgm:t>
    </dgm:pt>
    <dgm:pt modelId="{3B884D93-C4DB-44EE-906A-6AC9FD7E74B5}" type="pres">
      <dgm:prSet presAssocID="{A9B80A53-628B-4B80-895C-10B131ACB344}" presName="Name0" presStyleCnt="0">
        <dgm:presLayoutVars>
          <dgm:chMax val="3"/>
          <dgm:chPref val="1"/>
          <dgm:dir/>
          <dgm:animLvl val="lvl"/>
          <dgm:resizeHandles/>
        </dgm:presLayoutVars>
      </dgm:prSet>
      <dgm:spPr/>
      <dgm:t>
        <a:bodyPr/>
        <a:lstStyle/>
        <a:p>
          <a:endParaRPr lang="en-US"/>
        </a:p>
      </dgm:t>
    </dgm:pt>
    <dgm:pt modelId="{CF5F3851-4AC0-4E18-8623-43F8413281FC}" type="pres">
      <dgm:prSet presAssocID="{A9B80A53-628B-4B80-895C-10B131ACB344}" presName="outerBox" presStyleCnt="0"/>
      <dgm:spPr/>
    </dgm:pt>
    <dgm:pt modelId="{0EC74DEA-711F-4B73-88B1-436C411458DF}" type="pres">
      <dgm:prSet presAssocID="{A9B80A53-628B-4B80-895C-10B131ACB344}" presName="outerBoxParent" presStyleLbl="node1" presStyleIdx="0" presStyleCnt="3"/>
      <dgm:spPr/>
      <dgm:t>
        <a:bodyPr/>
        <a:lstStyle/>
        <a:p>
          <a:endParaRPr lang="en-US"/>
        </a:p>
      </dgm:t>
    </dgm:pt>
    <dgm:pt modelId="{0535B665-6C08-424C-94D4-8B29BC2C33DE}" type="pres">
      <dgm:prSet presAssocID="{A9B80A53-628B-4B80-895C-10B131ACB344}" presName="outerBoxChildren" presStyleCnt="0"/>
      <dgm:spPr/>
    </dgm:pt>
    <dgm:pt modelId="{79A8FD10-B374-4B05-9FCC-5D001EB5028F}" type="pres">
      <dgm:prSet presAssocID="{FB6DBDD3-6A98-4191-A6B5-8C089B3B07DA}" presName="oChild" presStyleLbl="fgAcc1" presStyleIdx="0" presStyleCnt="10">
        <dgm:presLayoutVars>
          <dgm:bulletEnabled val="1"/>
        </dgm:presLayoutVars>
      </dgm:prSet>
      <dgm:spPr/>
      <dgm:t>
        <a:bodyPr/>
        <a:lstStyle/>
        <a:p>
          <a:endParaRPr lang="en-US"/>
        </a:p>
      </dgm:t>
    </dgm:pt>
    <dgm:pt modelId="{63F6D5E5-0AD2-4503-8E2E-F9933AF46E35}" type="pres">
      <dgm:prSet presAssocID="{AA699840-AEB7-4C09-8983-F2024FA061DA}" presName="outerSibTrans" presStyleCnt="0"/>
      <dgm:spPr/>
    </dgm:pt>
    <dgm:pt modelId="{458BF0F1-594D-4EBD-884B-F6993902860B}" type="pres">
      <dgm:prSet presAssocID="{52CA191A-55BE-4324-B72F-52C793A904E6}" presName="oChild" presStyleLbl="fgAcc1" presStyleIdx="1" presStyleCnt="10">
        <dgm:presLayoutVars>
          <dgm:bulletEnabled val="1"/>
        </dgm:presLayoutVars>
      </dgm:prSet>
      <dgm:spPr/>
      <dgm:t>
        <a:bodyPr/>
        <a:lstStyle/>
        <a:p>
          <a:endParaRPr lang="en-US"/>
        </a:p>
      </dgm:t>
    </dgm:pt>
    <dgm:pt modelId="{30AE4438-1A80-4D6B-8B78-149849E056C0}" type="pres">
      <dgm:prSet presAssocID="{D69FE8EC-B5F0-4755-9221-DF8DADD421F6}" presName="outerSibTrans" presStyleCnt="0"/>
      <dgm:spPr/>
    </dgm:pt>
    <dgm:pt modelId="{6E83154C-9AF4-4A6E-AD89-BA55712F5D45}" type="pres">
      <dgm:prSet presAssocID="{F8ACB693-BF15-48D7-83FA-132637D88B76}" presName="oChild" presStyleLbl="fgAcc1" presStyleIdx="2" presStyleCnt="10">
        <dgm:presLayoutVars>
          <dgm:bulletEnabled val="1"/>
        </dgm:presLayoutVars>
      </dgm:prSet>
      <dgm:spPr/>
      <dgm:t>
        <a:bodyPr/>
        <a:lstStyle/>
        <a:p>
          <a:endParaRPr lang="en-US"/>
        </a:p>
      </dgm:t>
    </dgm:pt>
    <dgm:pt modelId="{CB22906C-E639-42FD-ADB3-B1D2C68E7E5A}" type="pres">
      <dgm:prSet presAssocID="{A9B80A53-628B-4B80-895C-10B131ACB344}" presName="middleBox" presStyleCnt="0"/>
      <dgm:spPr/>
    </dgm:pt>
    <dgm:pt modelId="{EA2C994B-99A1-49AE-9143-ED316CC0D8D9}" type="pres">
      <dgm:prSet presAssocID="{A9B80A53-628B-4B80-895C-10B131ACB344}" presName="middleBoxParent" presStyleLbl="node1" presStyleIdx="1" presStyleCnt="3"/>
      <dgm:spPr/>
      <dgm:t>
        <a:bodyPr/>
        <a:lstStyle/>
        <a:p>
          <a:endParaRPr lang="en-US"/>
        </a:p>
      </dgm:t>
    </dgm:pt>
    <dgm:pt modelId="{6A91B226-FFDB-4B21-B668-1F13C46C5ED8}" type="pres">
      <dgm:prSet presAssocID="{A9B80A53-628B-4B80-895C-10B131ACB344}" presName="middleBoxChildren" presStyleCnt="0"/>
      <dgm:spPr/>
    </dgm:pt>
    <dgm:pt modelId="{6078D459-EDDD-4B9A-9048-5C5B565616E7}" type="pres">
      <dgm:prSet presAssocID="{5B7850CA-1CA7-441C-AF58-5ECA60CE3EC5}" presName="mChild" presStyleLbl="fgAcc1" presStyleIdx="3" presStyleCnt="10">
        <dgm:presLayoutVars>
          <dgm:bulletEnabled val="1"/>
        </dgm:presLayoutVars>
      </dgm:prSet>
      <dgm:spPr/>
      <dgm:t>
        <a:bodyPr/>
        <a:lstStyle/>
        <a:p>
          <a:endParaRPr lang="en-US"/>
        </a:p>
      </dgm:t>
    </dgm:pt>
    <dgm:pt modelId="{BEE2D3CF-F214-4506-AFDC-B9C578127BBC}" type="pres">
      <dgm:prSet presAssocID="{061E3AE6-DDC3-46A5-9919-8E2EB6427BED}" presName="middleSibTrans" presStyleCnt="0"/>
      <dgm:spPr/>
    </dgm:pt>
    <dgm:pt modelId="{F8D6BBE5-6642-4F71-AC73-E173B4546BAB}" type="pres">
      <dgm:prSet presAssocID="{37C5D17E-5D8B-40F5-9F3B-43350DE8F22C}" presName="mChild" presStyleLbl="fgAcc1" presStyleIdx="4" presStyleCnt="10">
        <dgm:presLayoutVars>
          <dgm:bulletEnabled val="1"/>
        </dgm:presLayoutVars>
      </dgm:prSet>
      <dgm:spPr/>
      <dgm:t>
        <a:bodyPr/>
        <a:lstStyle/>
        <a:p>
          <a:endParaRPr lang="en-US"/>
        </a:p>
      </dgm:t>
    </dgm:pt>
    <dgm:pt modelId="{A76482BE-2EB3-44B1-974F-A1A36140DF24}" type="pres">
      <dgm:prSet presAssocID="{5541792F-561F-467E-91A3-9CDBDB62F6E8}" presName="middleSibTrans" presStyleCnt="0"/>
      <dgm:spPr/>
    </dgm:pt>
    <dgm:pt modelId="{C80E3EDC-1C7A-44B2-B63B-E87C63A65CDC}" type="pres">
      <dgm:prSet presAssocID="{C6322237-E3FC-4EA9-93DB-7885679F3BED}" presName="mChild" presStyleLbl="fgAcc1" presStyleIdx="5" presStyleCnt="10">
        <dgm:presLayoutVars>
          <dgm:bulletEnabled val="1"/>
        </dgm:presLayoutVars>
      </dgm:prSet>
      <dgm:spPr/>
      <dgm:t>
        <a:bodyPr/>
        <a:lstStyle/>
        <a:p>
          <a:endParaRPr lang="en-US"/>
        </a:p>
      </dgm:t>
    </dgm:pt>
    <dgm:pt modelId="{98E6B47C-3F57-46F7-8FEA-1E2D3844A15F}" type="pres">
      <dgm:prSet presAssocID="{FB4A2302-256A-4FA6-BBD6-550A0370BFED}" presName="middleSibTrans" presStyleCnt="0"/>
      <dgm:spPr/>
    </dgm:pt>
    <dgm:pt modelId="{1AE3CB60-0A9F-4C20-AA82-E2087A1B19BD}" type="pres">
      <dgm:prSet presAssocID="{4A500416-B216-4795-B894-8D558CD08D62}" presName="mChild" presStyleLbl="fgAcc1" presStyleIdx="6" presStyleCnt="10">
        <dgm:presLayoutVars>
          <dgm:bulletEnabled val="1"/>
        </dgm:presLayoutVars>
      </dgm:prSet>
      <dgm:spPr/>
      <dgm:t>
        <a:bodyPr/>
        <a:lstStyle/>
        <a:p>
          <a:endParaRPr lang="en-US"/>
        </a:p>
      </dgm:t>
    </dgm:pt>
    <dgm:pt modelId="{19A96816-3780-44A8-B346-E5E36850FAF3}" type="pres">
      <dgm:prSet presAssocID="{A9B80A53-628B-4B80-895C-10B131ACB344}" presName="centerBox" presStyleCnt="0"/>
      <dgm:spPr/>
    </dgm:pt>
    <dgm:pt modelId="{B4F0969C-3F30-46F6-8C81-1485E8D6FCF4}" type="pres">
      <dgm:prSet presAssocID="{A9B80A53-628B-4B80-895C-10B131ACB344}" presName="centerBoxParent" presStyleLbl="node1" presStyleIdx="2" presStyleCnt="3"/>
      <dgm:spPr/>
      <dgm:t>
        <a:bodyPr/>
        <a:lstStyle/>
        <a:p>
          <a:endParaRPr lang="en-US"/>
        </a:p>
      </dgm:t>
    </dgm:pt>
    <dgm:pt modelId="{68D57A50-4157-4137-B908-D7205A1630F5}" type="pres">
      <dgm:prSet presAssocID="{A9B80A53-628B-4B80-895C-10B131ACB344}" presName="centerBoxChildren" presStyleCnt="0"/>
      <dgm:spPr/>
    </dgm:pt>
    <dgm:pt modelId="{FBA0B791-CA8D-49E3-AFE5-74CB19EE8ECE}" type="pres">
      <dgm:prSet presAssocID="{6D7A3675-68E1-4AC4-975B-2785281C5FC6}" presName="cChild" presStyleLbl="fgAcc1" presStyleIdx="7" presStyleCnt="10">
        <dgm:presLayoutVars>
          <dgm:bulletEnabled val="1"/>
        </dgm:presLayoutVars>
      </dgm:prSet>
      <dgm:spPr/>
      <dgm:t>
        <a:bodyPr/>
        <a:lstStyle/>
        <a:p>
          <a:endParaRPr lang="en-US"/>
        </a:p>
      </dgm:t>
    </dgm:pt>
    <dgm:pt modelId="{F1A92290-EEFF-4EE7-A057-A56ABB1D2CA8}" type="pres">
      <dgm:prSet presAssocID="{D2F474EA-3F46-4BA5-B1F1-51C1AD698A96}" presName="centerSibTrans" presStyleCnt="0"/>
      <dgm:spPr/>
    </dgm:pt>
    <dgm:pt modelId="{C652B100-95A8-4385-8985-9A327B49FA55}" type="pres">
      <dgm:prSet presAssocID="{0C6AD3CD-DE2D-4AB0-BFB4-CBBD9CA0C8CB}" presName="cChild" presStyleLbl="fgAcc1" presStyleIdx="8" presStyleCnt="10">
        <dgm:presLayoutVars>
          <dgm:bulletEnabled val="1"/>
        </dgm:presLayoutVars>
      </dgm:prSet>
      <dgm:spPr/>
      <dgm:t>
        <a:bodyPr/>
        <a:lstStyle/>
        <a:p>
          <a:endParaRPr lang="en-US"/>
        </a:p>
      </dgm:t>
    </dgm:pt>
    <dgm:pt modelId="{A379E568-0B33-4DB1-BA32-1DDF78E2D7C1}" type="pres">
      <dgm:prSet presAssocID="{4AC32A89-8B6F-46E8-B0C7-8E5B240928D6}" presName="centerSibTrans" presStyleCnt="0"/>
      <dgm:spPr/>
    </dgm:pt>
    <dgm:pt modelId="{EDB1C84E-BE46-4424-8C56-32DE077C6B35}" type="pres">
      <dgm:prSet presAssocID="{AC784C3A-1615-463F-970B-BD1DEA7EDAB6}" presName="cChild" presStyleLbl="fgAcc1" presStyleIdx="9" presStyleCnt="10">
        <dgm:presLayoutVars>
          <dgm:bulletEnabled val="1"/>
        </dgm:presLayoutVars>
      </dgm:prSet>
      <dgm:spPr/>
      <dgm:t>
        <a:bodyPr/>
        <a:lstStyle/>
        <a:p>
          <a:endParaRPr lang="en-US"/>
        </a:p>
      </dgm:t>
    </dgm:pt>
  </dgm:ptLst>
  <dgm:cxnLst>
    <dgm:cxn modelId="{031C64C7-DFFF-4A16-9ECC-6BB3D859DFEF}" srcId="{7FE3B3D4-7B67-471E-AD54-A13ABD4C05BC}" destId="{52CA191A-55BE-4324-B72F-52C793A904E6}" srcOrd="1" destOrd="0" parTransId="{FA8692AE-259B-4A5C-8A38-ED48AE45A865}" sibTransId="{D69FE8EC-B5F0-4755-9221-DF8DADD421F6}"/>
    <dgm:cxn modelId="{00F8C24D-BC9A-44D6-A19D-EDCBC3030173}" type="presOf" srcId="{F8ACB693-BF15-48D7-83FA-132637D88B76}" destId="{6E83154C-9AF4-4A6E-AD89-BA55712F5D45}" srcOrd="0" destOrd="0" presId="urn:microsoft.com/office/officeart/2005/8/layout/target2"/>
    <dgm:cxn modelId="{9E4C6603-CF06-419A-BB44-A0CAA5DD069C}" srcId="{FEB6B009-0FD2-4952-8C32-383550C66780}" destId="{C6322237-E3FC-4EA9-93DB-7885679F3BED}" srcOrd="2" destOrd="0" parTransId="{BDCC65FA-9A9E-4ADC-AD0E-668F81561DA4}" sibTransId="{FB4A2302-256A-4FA6-BBD6-550A0370BFED}"/>
    <dgm:cxn modelId="{C23B300B-7A98-4AF2-9510-3CB886E33BEB}" type="presOf" srcId="{6D7A3675-68E1-4AC4-975B-2785281C5FC6}" destId="{FBA0B791-CA8D-49E3-AFE5-74CB19EE8ECE}" srcOrd="0" destOrd="0" presId="urn:microsoft.com/office/officeart/2005/8/layout/target2"/>
    <dgm:cxn modelId="{FFDD698E-5E6F-4F8B-853D-A56908402140}" type="presOf" srcId="{4A500416-B216-4795-B894-8D558CD08D62}" destId="{1AE3CB60-0A9F-4C20-AA82-E2087A1B19BD}" srcOrd="0" destOrd="0" presId="urn:microsoft.com/office/officeart/2005/8/layout/target2"/>
    <dgm:cxn modelId="{3C3E36CF-B4E5-4D84-8E31-52DBAF04C6E7}" srcId="{FEB6B009-0FD2-4952-8C32-383550C66780}" destId="{37C5D17E-5D8B-40F5-9F3B-43350DE8F22C}" srcOrd="1" destOrd="0" parTransId="{812000D8-63FE-4323-AED5-D4928D7D4187}" sibTransId="{5541792F-561F-467E-91A3-9CDBDB62F6E8}"/>
    <dgm:cxn modelId="{72CDFC3E-2981-49B3-A315-CD0F191A0077}" srcId="{7FE3B3D4-7B67-471E-AD54-A13ABD4C05BC}" destId="{F8ACB693-BF15-48D7-83FA-132637D88B76}" srcOrd="2" destOrd="0" parTransId="{BE0CB697-F431-47C3-A5EB-3020B92A8E70}" sibTransId="{27127EC8-E4E8-4F38-93F8-26C02A16697D}"/>
    <dgm:cxn modelId="{6ABD6950-D092-4FE7-90AE-42FC89B2D01E}" type="presOf" srcId="{52CA191A-55BE-4324-B72F-52C793A904E6}" destId="{458BF0F1-594D-4EBD-884B-F6993902860B}" srcOrd="0" destOrd="0" presId="urn:microsoft.com/office/officeart/2005/8/layout/target2"/>
    <dgm:cxn modelId="{0C923EC7-0526-4941-9027-12A8CA65B92C}" srcId="{7FE3B3D4-7B67-471E-AD54-A13ABD4C05BC}" destId="{FB6DBDD3-6A98-4191-A6B5-8C089B3B07DA}" srcOrd="0" destOrd="0" parTransId="{E909118D-9266-4AE1-9716-30167886C454}" sibTransId="{AA699840-AEB7-4C09-8983-F2024FA061DA}"/>
    <dgm:cxn modelId="{97B3E342-B3BF-4014-9E92-3F2EF7B9FF65}" type="presOf" srcId="{FB6DBDD3-6A98-4191-A6B5-8C089B3B07DA}" destId="{79A8FD10-B374-4B05-9FCC-5D001EB5028F}" srcOrd="0" destOrd="0" presId="urn:microsoft.com/office/officeart/2005/8/layout/target2"/>
    <dgm:cxn modelId="{EB8811A7-4463-42E2-BBDD-ED6DC8C934C6}" type="presOf" srcId="{A9B80A53-628B-4B80-895C-10B131ACB344}" destId="{3B884D93-C4DB-44EE-906A-6AC9FD7E74B5}" srcOrd="0" destOrd="0" presId="urn:microsoft.com/office/officeart/2005/8/layout/target2"/>
    <dgm:cxn modelId="{97096B82-AFFD-4083-A5D2-40036A6E2B9B}" type="presOf" srcId="{FEB6B009-0FD2-4952-8C32-383550C66780}" destId="{EA2C994B-99A1-49AE-9143-ED316CC0D8D9}" srcOrd="0" destOrd="0" presId="urn:microsoft.com/office/officeart/2005/8/layout/target2"/>
    <dgm:cxn modelId="{391F535A-D2C8-4C5F-9455-475E82BE1B6F}" type="presOf" srcId="{27DBB310-1BEF-4FE6-BC87-4E12271880E7}" destId="{B4F0969C-3F30-46F6-8C81-1485E8D6FCF4}" srcOrd="0" destOrd="0" presId="urn:microsoft.com/office/officeart/2005/8/layout/target2"/>
    <dgm:cxn modelId="{AB0C3C42-879D-46D3-A532-F49A4525590A}" type="presOf" srcId="{7FE3B3D4-7B67-471E-AD54-A13ABD4C05BC}" destId="{0EC74DEA-711F-4B73-88B1-436C411458DF}" srcOrd="0" destOrd="0" presId="urn:microsoft.com/office/officeart/2005/8/layout/target2"/>
    <dgm:cxn modelId="{4541FDE6-0A06-4DFF-8B90-DAEEB92075F4}" srcId="{A9B80A53-628B-4B80-895C-10B131ACB344}" destId="{FEB6B009-0FD2-4952-8C32-383550C66780}" srcOrd="1" destOrd="0" parTransId="{E98F5164-3E71-474F-9DA2-341FDA5F357E}" sibTransId="{949B8666-82FB-4558-BAF4-70D35A019958}"/>
    <dgm:cxn modelId="{B3E796C4-FF49-4C6C-8D53-7D38797EF8D7}" srcId="{27DBB310-1BEF-4FE6-BC87-4E12271880E7}" destId="{6D7A3675-68E1-4AC4-975B-2785281C5FC6}" srcOrd="0" destOrd="0" parTransId="{BD17D4F4-43CE-473D-90B5-F08F8517C294}" sibTransId="{D2F474EA-3F46-4BA5-B1F1-51C1AD698A96}"/>
    <dgm:cxn modelId="{ACB0F4CE-599C-4DAC-B604-341FE744D973}" type="presOf" srcId="{0C6AD3CD-DE2D-4AB0-BFB4-CBBD9CA0C8CB}" destId="{C652B100-95A8-4385-8985-9A327B49FA55}" srcOrd="0" destOrd="0" presId="urn:microsoft.com/office/officeart/2005/8/layout/target2"/>
    <dgm:cxn modelId="{14835984-3B01-4C98-A147-81371665C4BF}" srcId="{27DBB310-1BEF-4FE6-BC87-4E12271880E7}" destId="{0C6AD3CD-DE2D-4AB0-BFB4-CBBD9CA0C8CB}" srcOrd="1" destOrd="0" parTransId="{16DA9D62-87D4-4EE0-B30E-2ED7B3D9C45F}" sibTransId="{4AC32A89-8B6F-46E8-B0C7-8E5B240928D6}"/>
    <dgm:cxn modelId="{AEADEAF7-DD7F-4CB4-A3EE-8F5B30BEE69F}" type="presOf" srcId="{AC784C3A-1615-463F-970B-BD1DEA7EDAB6}" destId="{EDB1C84E-BE46-4424-8C56-32DE077C6B35}" srcOrd="0" destOrd="0" presId="urn:microsoft.com/office/officeart/2005/8/layout/target2"/>
    <dgm:cxn modelId="{5DFF7F91-2FF9-462D-898B-8C064B0FCC77}" type="presOf" srcId="{C6322237-E3FC-4EA9-93DB-7885679F3BED}" destId="{C80E3EDC-1C7A-44B2-B63B-E87C63A65CDC}" srcOrd="0" destOrd="0" presId="urn:microsoft.com/office/officeart/2005/8/layout/target2"/>
    <dgm:cxn modelId="{54778997-2B8F-4FCD-BE87-9ED67BD6BAA4}" srcId="{A9B80A53-628B-4B80-895C-10B131ACB344}" destId="{7FE3B3D4-7B67-471E-AD54-A13ABD4C05BC}" srcOrd="0" destOrd="0" parTransId="{4A1B1FD3-064C-4EA4-BA20-F2F11CD94566}" sibTransId="{CC086552-7334-4A8B-9485-D304AE7FA562}"/>
    <dgm:cxn modelId="{39AD92F9-6B5C-4E21-9D50-CA1210639475}" srcId="{FEB6B009-0FD2-4952-8C32-383550C66780}" destId="{5B7850CA-1CA7-441C-AF58-5ECA60CE3EC5}" srcOrd="0" destOrd="0" parTransId="{84257DB8-3CF5-4C42-B33A-16AC08C27CA2}" sibTransId="{061E3AE6-DDC3-46A5-9919-8E2EB6427BED}"/>
    <dgm:cxn modelId="{6EE6541E-B1DE-4667-ACD6-C984629DEC6E}" srcId="{A9B80A53-628B-4B80-895C-10B131ACB344}" destId="{27DBB310-1BEF-4FE6-BC87-4E12271880E7}" srcOrd="2" destOrd="0" parTransId="{31D6AD98-E3FE-42AF-B562-2D39C73F3085}" sibTransId="{E53D7392-0086-4AD4-9860-183FC9A74E4E}"/>
    <dgm:cxn modelId="{77218E17-52EB-4661-B92C-4CA7FBF7A08F}" type="presOf" srcId="{37C5D17E-5D8B-40F5-9F3B-43350DE8F22C}" destId="{F8D6BBE5-6642-4F71-AC73-E173B4546BAB}" srcOrd="0" destOrd="0" presId="urn:microsoft.com/office/officeart/2005/8/layout/target2"/>
    <dgm:cxn modelId="{AAFAB4F9-A4FD-4EA7-B8FB-1E8CE7B152D9}" srcId="{FEB6B009-0FD2-4952-8C32-383550C66780}" destId="{4A500416-B216-4795-B894-8D558CD08D62}" srcOrd="3" destOrd="0" parTransId="{F3504BFE-EABF-44CA-B2F7-97A6A8919379}" sibTransId="{3DA142BF-C7CB-4B16-8E5B-47FF9D6F9AC7}"/>
    <dgm:cxn modelId="{F3D186AF-666C-4D50-A463-0784FEE595E0}" type="presOf" srcId="{5B7850CA-1CA7-441C-AF58-5ECA60CE3EC5}" destId="{6078D459-EDDD-4B9A-9048-5C5B565616E7}" srcOrd="0" destOrd="0" presId="urn:microsoft.com/office/officeart/2005/8/layout/target2"/>
    <dgm:cxn modelId="{BD0BB4DC-B455-4366-BC4D-A23FC2FA48C3}" srcId="{27DBB310-1BEF-4FE6-BC87-4E12271880E7}" destId="{AC784C3A-1615-463F-970B-BD1DEA7EDAB6}" srcOrd="2" destOrd="0" parTransId="{A9449C6A-307F-4DE5-9165-81DD1A112B0B}" sibTransId="{920B00A7-284C-42C9-BF93-55D76413C964}"/>
    <dgm:cxn modelId="{AA46211D-A31E-4FC8-92BD-DF2744B51330}" type="presParOf" srcId="{3B884D93-C4DB-44EE-906A-6AC9FD7E74B5}" destId="{CF5F3851-4AC0-4E18-8623-43F8413281FC}" srcOrd="0" destOrd="0" presId="urn:microsoft.com/office/officeart/2005/8/layout/target2"/>
    <dgm:cxn modelId="{C46EFB30-FA14-4A38-AA2B-E687ACB55DD4}" type="presParOf" srcId="{CF5F3851-4AC0-4E18-8623-43F8413281FC}" destId="{0EC74DEA-711F-4B73-88B1-436C411458DF}" srcOrd="0" destOrd="0" presId="urn:microsoft.com/office/officeart/2005/8/layout/target2"/>
    <dgm:cxn modelId="{0C0B69EC-0E75-4600-B5DF-1B692C07D1CE}" type="presParOf" srcId="{CF5F3851-4AC0-4E18-8623-43F8413281FC}" destId="{0535B665-6C08-424C-94D4-8B29BC2C33DE}" srcOrd="1" destOrd="0" presId="urn:microsoft.com/office/officeart/2005/8/layout/target2"/>
    <dgm:cxn modelId="{F74CAE00-A251-4A0E-9AB8-83CACC91FB90}" type="presParOf" srcId="{0535B665-6C08-424C-94D4-8B29BC2C33DE}" destId="{79A8FD10-B374-4B05-9FCC-5D001EB5028F}" srcOrd="0" destOrd="0" presId="urn:microsoft.com/office/officeart/2005/8/layout/target2"/>
    <dgm:cxn modelId="{9DFAC40E-660A-4CBB-9029-5EDB593422BF}" type="presParOf" srcId="{0535B665-6C08-424C-94D4-8B29BC2C33DE}" destId="{63F6D5E5-0AD2-4503-8E2E-F9933AF46E35}" srcOrd="1" destOrd="0" presId="urn:microsoft.com/office/officeart/2005/8/layout/target2"/>
    <dgm:cxn modelId="{C5C03676-B0D1-481D-A601-5DC66A2423A4}" type="presParOf" srcId="{0535B665-6C08-424C-94D4-8B29BC2C33DE}" destId="{458BF0F1-594D-4EBD-884B-F6993902860B}" srcOrd="2" destOrd="0" presId="urn:microsoft.com/office/officeart/2005/8/layout/target2"/>
    <dgm:cxn modelId="{031F8A7C-C600-4789-AE9F-2E837B1F74EA}" type="presParOf" srcId="{0535B665-6C08-424C-94D4-8B29BC2C33DE}" destId="{30AE4438-1A80-4D6B-8B78-149849E056C0}" srcOrd="3" destOrd="0" presId="urn:microsoft.com/office/officeart/2005/8/layout/target2"/>
    <dgm:cxn modelId="{41BC2124-0050-425B-842C-BAA537E6BE54}" type="presParOf" srcId="{0535B665-6C08-424C-94D4-8B29BC2C33DE}" destId="{6E83154C-9AF4-4A6E-AD89-BA55712F5D45}" srcOrd="4" destOrd="0" presId="urn:microsoft.com/office/officeart/2005/8/layout/target2"/>
    <dgm:cxn modelId="{5C291B0B-B8EA-466A-9D2F-9ABAFA5A6E46}" type="presParOf" srcId="{3B884D93-C4DB-44EE-906A-6AC9FD7E74B5}" destId="{CB22906C-E639-42FD-ADB3-B1D2C68E7E5A}" srcOrd="1" destOrd="0" presId="urn:microsoft.com/office/officeart/2005/8/layout/target2"/>
    <dgm:cxn modelId="{F99AE82B-7E3A-4D58-BA90-282AD73BD721}" type="presParOf" srcId="{CB22906C-E639-42FD-ADB3-B1D2C68E7E5A}" destId="{EA2C994B-99A1-49AE-9143-ED316CC0D8D9}" srcOrd="0" destOrd="0" presId="urn:microsoft.com/office/officeart/2005/8/layout/target2"/>
    <dgm:cxn modelId="{4E3D0E59-9E6B-4BF6-8BBD-4AAFE7355A3B}" type="presParOf" srcId="{CB22906C-E639-42FD-ADB3-B1D2C68E7E5A}" destId="{6A91B226-FFDB-4B21-B668-1F13C46C5ED8}" srcOrd="1" destOrd="0" presId="urn:microsoft.com/office/officeart/2005/8/layout/target2"/>
    <dgm:cxn modelId="{46FF939F-9D69-4D85-BCB1-0E7316F1540B}" type="presParOf" srcId="{6A91B226-FFDB-4B21-B668-1F13C46C5ED8}" destId="{6078D459-EDDD-4B9A-9048-5C5B565616E7}" srcOrd="0" destOrd="0" presId="urn:microsoft.com/office/officeart/2005/8/layout/target2"/>
    <dgm:cxn modelId="{36FC2E82-AAE1-403D-8E0B-66505512938D}" type="presParOf" srcId="{6A91B226-FFDB-4B21-B668-1F13C46C5ED8}" destId="{BEE2D3CF-F214-4506-AFDC-B9C578127BBC}" srcOrd="1" destOrd="0" presId="urn:microsoft.com/office/officeart/2005/8/layout/target2"/>
    <dgm:cxn modelId="{CC6617EA-640E-4F47-9B88-7D497C393CB5}" type="presParOf" srcId="{6A91B226-FFDB-4B21-B668-1F13C46C5ED8}" destId="{F8D6BBE5-6642-4F71-AC73-E173B4546BAB}" srcOrd="2" destOrd="0" presId="urn:microsoft.com/office/officeart/2005/8/layout/target2"/>
    <dgm:cxn modelId="{D1D22457-5AC5-4E0A-87B8-657DF1D1624C}" type="presParOf" srcId="{6A91B226-FFDB-4B21-B668-1F13C46C5ED8}" destId="{A76482BE-2EB3-44B1-974F-A1A36140DF24}" srcOrd="3" destOrd="0" presId="urn:microsoft.com/office/officeart/2005/8/layout/target2"/>
    <dgm:cxn modelId="{37F615D8-71A6-4920-AA8F-910B15B5F2AD}" type="presParOf" srcId="{6A91B226-FFDB-4B21-B668-1F13C46C5ED8}" destId="{C80E3EDC-1C7A-44B2-B63B-E87C63A65CDC}" srcOrd="4" destOrd="0" presId="urn:microsoft.com/office/officeart/2005/8/layout/target2"/>
    <dgm:cxn modelId="{BD1067C8-ECAC-4F55-A829-1EC50BCBF2AD}" type="presParOf" srcId="{6A91B226-FFDB-4B21-B668-1F13C46C5ED8}" destId="{98E6B47C-3F57-46F7-8FEA-1E2D3844A15F}" srcOrd="5" destOrd="0" presId="urn:microsoft.com/office/officeart/2005/8/layout/target2"/>
    <dgm:cxn modelId="{C4E7476F-8D13-4DCA-8C4F-85B10D7D4C7E}" type="presParOf" srcId="{6A91B226-FFDB-4B21-B668-1F13C46C5ED8}" destId="{1AE3CB60-0A9F-4C20-AA82-E2087A1B19BD}" srcOrd="6" destOrd="0" presId="urn:microsoft.com/office/officeart/2005/8/layout/target2"/>
    <dgm:cxn modelId="{261A1226-DFB6-4A85-881C-D616FB535B95}" type="presParOf" srcId="{3B884D93-C4DB-44EE-906A-6AC9FD7E74B5}" destId="{19A96816-3780-44A8-B346-E5E36850FAF3}" srcOrd="2" destOrd="0" presId="urn:microsoft.com/office/officeart/2005/8/layout/target2"/>
    <dgm:cxn modelId="{EEC4F413-09EF-4C4B-8902-CD91294B7701}" type="presParOf" srcId="{19A96816-3780-44A8-B346-E5E36850FAF3}" destId="{B4F0969C-3F30-46F6-8C81-1485E8D6FCF4}" srcOrd="0" destOrd="0" presId="urn:microsoft.com/office/officeart/2005/8/layout/target2"/>
    <dgm:cxn modelId="{C76BBAA7-0C0F-4B90-9D89-9A630223944D}" type="presParOf" srcId="{19A96816-3780-44A8-B346-E5E36850FAF3}" destId="{68D57A50-4157-4137-B908-D7205A1630F5}" srcOrd="1" destOrd="0" presId="urn:microsoft.com/office/officeart/2005/8/layout/target2"/>
    <dgm:cxn modelId="{6757484E-F0A3-4C75-A78F-74BF17E5FB17}" type="presParOf" srcId="{68D57A50-4157-4137-B908-D7205A1630F5}" destId="{FBA0B791-CA8D-49E3-AFE5-74CB19EE8ECE}" srcOrd="0" destOrd="0" presId="urn:microsoft.com/office/officeart/2005/8/layout/target2"/>
    <dgm:cxn modelId="{6B68FE53-0010-4AF8-9901-877DCF56261B}" type="presParOf" srcId="{68D57A50-4157-4137-B908-D7205A1630F5}" destId="{F1A92290-EEFF-4EE7-A057-A56ABB1D2CA8}" srcOrd="1" destOrd="0" presId="urn:microsoft.com/office/officeart/2005/8/layout/target2"/>
    <dgm:cxn modelId="{10643161-8110-423D-A7C9-9F0317D07FB7}" type="presParOf" srcId="{68D57A50-4157-4137-B908-D7205A1630F5}" destId="{C652B100-95A8-4385-8985-9A327B49FA55}" srcOrd="2" destOrd="0" presId="urn:microsoft.com/office/officeart/2005/8/layout/target2"/>
    <dgm:cxn modelId="{50631323-82D3-48F5-BF35-737EE99DC76E}" type="presParOf" srcId="{68D57A50-4157-4137-B908-D7205A1630F5}" destId="{A379E568-0B33-4DB1-BA32-1DDF78E2D7C1}" srcOrd="3" destOrd="0" presId="urn:microsoft.com/office/officeart/2005/8/layout/target2"/>
    <dgm:cxn modelId="{1A8AFC40-ED06-4265-AAA6-9B498E590323}" type="presParOf" srcId="{68D57A50-4157-4137-B908-D7205A1630F5}" destId="{EDB1C84E-BE46-4424-8C56-32DE077C6B35}" srcOrd="4" destOrd="0" presId="urn:microsoft.com/office/officeart/2005/8/layout/targe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A35B3D-8A42-4248-AEFA-5E5217AD4AE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B5D62036-0850-46D9-8CA3-7184E9CBBCCA}">
      <dgm:prSet phldrT="[Text]" custT="1"/>
      <dgm:spPr/>
      <dgm:t>
        <a:bodyPr/>
        <a:lstStyle/>
        <a:p>
          <a:r>
            <a:rPr lang="en-CA" sz="1800" dirty="0"/>
            <a:t>Intakes documents (57%)</a:t>
          </a:r>
        </a:p>
      </dgm:t>
    </dgm:pt>
    <dgm:pt modelId="{82AB3CEA-C1CE-4F92-A325-48FCABB4EAEF}" type="parTrans" cxnId="{B60CF57F-747E-4692-B237-21BB54B5351C}">
      <dgm:prSet/>
      <dgm:spPr/>
      <dgm:t>
        <a:bodyPr/>
        <a:lstStyle/>
        <a:p>
          <a:endParaRPr lang="en-CA" sz="1800"/>
        </a:p>
      </dgm:t>
    </dgm:pt>
    <dgm:pt modelId="{0E691E1F-BE04-4DC3-B537-1F2312A7AA8B}" type="sibTrans" cxnId="{B60CF57F-747E-4692-B237-21BB54B5351C}">
      <dgm:prSet/>
      <dgm:spPr/>
      <dgm:t>
        <a:bodyPr/>
        <a:lstStyle/>
        <a:p>
          <a:endParaRPr lang="en-CA" sz="1800"/>
        </a:p>
      </dgm:t>
    </dgm:pt>
    <dgm:pt modelId="{51EAE110-E033-4FA9-8795-1F2B55B8B622}">
      <dgm:prSet phldrT="[Text]" custT="1"/>
      <dgm:spPr/>
      <dgm:t>
        <a:bodyPr/>
        <a:lstStyle/>
        <a:p>
          <a:r>
            <a:rPr lang="en-CA" sz="1800" dirty="0"/>
            <a:t>Authenticates document status (96%)</a:t>
          </a:r>
        </a:p>
      </dgm:t>
    </dgm:pt>
    <dgm:pt modelId="{3132CE6E-8A86-48F4-93C8-7F570C760A0B}" type="parTrans" cxnId="{73174394-C98F-41E0-AA1E-8E9975B5675E}">
      <dgm:prSet/>
      <dgm:spPr/>
      <dgm:t>
        <a:bodyPr/>
        <a:lstStyle/>
        <a:p>
          <a:endParaRPr lang="en-CA" sz="1800"/>
        </a:p>
      </dgm:t>
    </dgm:pt>
    <dgm:pt modelId="{8811D8D3-59AE-42EB-AD17-F6614A810B98}" type="sibTrans" cxnId="{73174394-C98F-41E0-AA1E-8E9975B5675E}">
      <dgm:prSet/>
      <dgm:spPr/>
      <dgm:t>
        <a:bodyPr/>
        <a:lstStyle/>
        <a:p>
          <a:endParaRPr lang="en-CA" sz="1800"/>
        </a:p>
      </dgm:t>
    </dgm:pt>
    <dgm:pt modelId="{C5E3BE49-5A5C-479E-98C6-24F91EA71BC8}">
      <dgm:prSet phldrT="[Text]" custT="1"/>
      <dgm:spPr/>
      <dgm:t>
        <a:bodyPr/>
        <a:lstStyle/>
        <a:p>
          <a:r>
            <a:rPr lang="en-CA" sz="1800" dirty="0"/>
            <a:t>Confirms institutional status (96%)</a:t>
          </a:r>
        </a:p>
      </dgm:t>
    </dgm:pt>
    <dgm:pt modelId="{202994FF-7BA1-4014-A57A-7C5AD4EE357B}" type="parTrans" cxnId="{D3B39A47-4B8C-4BCC-8F0C-4FFAA404ADCC}">
      <dgm:prSet/>
      <dgm:spPr/>
      <dgm:t>
        <a:bodyPr/>
        <a:lstStyle/>
        <a:p>
          <a:endParaRPr lang="en-CA" sz="1800"/>
        </a:p>
      </dgm:t>
    </dgm:pt>
    <dgm:pt modelId="{2030ECB2-E9FD-423D-A77E-A7033E8EB70B}" type="sibTrans" cxnId="{D3B39A47-4B8C-4BCC-8F0C-4FFAA404ADCC}">
      <dgm:prSet/>
      <dgm:spPr/>
      <dgm:t>
        <a:bodyPr/>
        <a:lstStyle/>
        <a:p>
          <a:endParaRPr lang="en-CA" sz="1800"/>
        </a:p>
      </dgm:t>
    </dgm:pt>
    <dgm:pt modelId="{F2D8C0ED-E1E7-41CC-B32B-79BC795B7823}">
      <dgm:prSet phldrT="[Text]" custT="1"/>
      <dgm:spPr/>
      <dgm:t>
        <a:bodyPr/>
        <a:lstStyle/>
        <a:p>
          <a:r>
            <a:rPr lang="en-CA" sz="1800" dirty="0"/>
            <a:t>Identifies equivalency to </a:t>
          </a:r>
          <a:r>
            <a:rPr lang="en-CA" sz="1800" dirty="0" err="1"/>
            <a:t>Cdn</a:t>
          </a:r>
          <a:r>
            <a:rPr lang="en-CA" sz="1800" dirty="0"/>
            <a:t> credentials (83%)</a:t>
          </a:r>
        </a:p>
      </dgm:t>
    </dgm:pt>
    <dgm:pt modelId="{B72F726C-1A91-4D8E-A430-143D4E15CF94}" type="parTrans" cxnId="{5F8721A0-C447-4916-988E-13986923AFE9}">
      <dgm:prSet/>
      <dgm:spPr/>
      <dgm:t>
        <a:bodyPr/>
        <a:lstStyle/>
        <a:p>
          <a:endParaRPr lang="en-CA" sz="1800"/>
        </a:p>
      </dgm:t>
    </dgm:pt>
    <dgm:pt modelId="{E6EF7B63-F886-4B20-AD6B-65F57ACE0E21}" type="sibTrans" cxnId="{5F8721A0-C447-4916-988E-13986923AFE9}">
      <dgm:prSet/>
      <dgm:spPr/>
      <dgm:t>
        <a:bodyPr/>
        <a:lstStyle/>
        <a:p>
          <a:endParaRPr lang="en-CA" sz="1800"/>
        </a:p>
      </dgm:t>
    </dgm:pt>
    <dgm:pt modelId="{19C362DF-E1A7-4D4B-8B63-259B2A1E8C9D}">
      <dgm:prSet phldrT="[Text]" custT="1"/>
      <dgm:spPr/>
      <dgm:t>
        <a:bodyPr/>
        <a:lstStyle/>
        <a:p>
          <a:r>
            <a:rPr lang="en-CA" sz="1800" dirty="0"/>
            <a:t>Identifies grade equivalencies (70%)</a:t>
          </a:r>
        </a:p>
      </dgm:t>
    </dgm:pt>
    <dgm:pt modelId="{6982029A-0BAF-48B9-BED9-A9E5A1644AD8}" type="parTrans" cxnId="{8899B23B-510E-48DE-9E83-6A5D6A81DE01}">
      <dgm:prSet/>
      <dgm:spPr/>
      <dgm:t>
        <a:bodyPr/>
        <a:lstStyle/>
        <a:p>
          <a:endParaRPr lang="en-CA" sz="1800"/>
        </a:p>
      </dgm:t>
    </dgm:pt>
    <dgm:pt modelId="{3F3D65EA-8FC6-48EF-AA84-3FE8BEC02798}" type="sibTrans" cxnId="{8899B23B-510E-48DE-9E83-6A5D6A81DE01}">
      <dgm:prSet/>
      <dgm:spPr/>
      <dgm:t>
        <a:bodyPr/>
        <a:lstStyle/>
        <a:p>
          <a:endParaRPr lang="en-CA" sz="1800"/>
        </a:p>
      </dgm:t>
    </dgm:pt>
    <dgm:pt modelId="{A8A3D5B0-FE01-428E-A373-8F890D117BB2}" type="pres">
      <dgm:prSet presAssocID="{D5A35B3D-8A42-4248-AEFA-5E5217AD4AE8}" presName="arrowDiagram" presStyleCnt="0">
        <dgm:presLayoutVars>
          <dgm:chMax val="5"/>
          <dgm:dir/>
          <dgm:resizeHandles val="exact"/>
        </dgm:presLayoutVars>
      </dgm:prSet>
      <dgm:spPr/>
      <dgm:t>
        <a:bodyPr/>
        <a:lstStyle/>
        <a:p>
          <a:endParaRPr lang="en-US"/>
        </a:p>
      </dgm:t>
    </dgm:pt>
    <dgm:pt modelId="{07186893-87DF-4131-85FD-53825CB86AC4}" type="pres">
      <dgm:prSet presAssocID="{D5A35B3D-8A42-4248-AEFA-5E5217AD4AE8}" presName="arrow" presStyleLbl="bgShp" presStyleIdx="0" presStyleCnt="1" custScaleX="107452"/>
      <dgm:spPr/>
    </dgm:pt>
    <dgm:pt modelId="{CAC8FE3D-AFE1-4B83-9632-B96A0763FA3A}" type="pres">
      <dgm:prSet presAssocID="{D5A35B3D-8A42-4248-AEFA-5E5217AD4AE8}" presName="arrowDiagram5" presStyleCnt="0"/>
      <dgm:spPr/>
    </dgm:pt>
    <dgm:pt modelId="{ECFE82F2-8FFE-47A4-8BFF-181F9D2CB8C5}" type="pres">
      <dgm:prSet presAssocID="{B5D62036-0850-46D9-8CA3-7184E9CBBCCA}" presName="bullet5a" presStyleLbl="node1" presStyleIdx="0" presStyleCnt="5"/>
      <dgm:spPr/>
    </dgm:pt>
    <dgm:pt modelId="{E0C0F513-9B72-4C83-A880-FF99721BC540}" type="pres">
      <dgm:prSet presAssocID="{B5D62036-0850-46D9-8CA3-7184E9CBBCCA}" presName="textBox5a" presStyleLbl="revTx" presStyleIdx="0" presStyleCnt="5" custScaleX="152363" custScaleY="70999" custLinFactNeighborX="5570" custLinFactNeighborY="23300">
        <dgm:presLayoutVars>
          <dgm:bulletEnabled val="1"/>
        </dgm:presLayoutVars>
      </dgm:prSet>
      <dgm:spPr/>
      <dgm:t>
        <a:bodyPr/>
        <a:lstStyle/>
        <a:p>
          <a:endParaRPr lang="en-US"/>
        </a:p>
      </dgm:t>
    </dgm:pt>
    <dgm:pt modelId="{AB4F788F-FC41-428C-AE5B-4BEAA7D5D9F0}" type="pres">
      <dgm:prSet presAssocID="{51EAE110-E033-4FA9-8795-1F2B55B8B622}" presName="bullet5b" presStyleLbl="node1" presStyleIdx="1" presStyleCnt="5"/>
      <dgm:spPr/>
    </dgm:pt>
    <dgm:pt modelId="{6592FD5D-997D-465E-9539-A5F1F984983D}" type="pres">
      <dgm:prSet presAssocID="{51EAE110-E033-4FA9-8795-1F2B55B8B622}" presName="textBox5b" presStyleLbl="revTx" presStyleIdx="1" presStyleCnt="5" custScaleX="142599" custScaleY="89969" custLinFactNeighborX="14198" custLinFactNeighborY="14628">
        <dgm:presLayoutVars>
          <dgm:bulletEnabled val="1"/>
        </dgm:presLayoutVars>
      </dgm:prSet>
      <dgm:spPr/>
      <dgm:t>
        <a:bodyPr/>
        <a:lstStyle/>
        <a:p>
          <a:endParaRPr lang="en-US"/>
        </a:p>
      </dgm:t>
    </dgm:pt>
    <dgm:pt modelId="{6361D488-53AE-42D1-A9FD-DFCC48AB4C25}" type="pres">
      <dgm:prSet presAssocID="{C5E3BE49-5A5C-479E-98C6-24F91EA71BC8}" presName="bullet5c" presStyleLbl="node1" presStyleIdx="2" presStyleCnt="5"/>
      <dgm:spPr/>
    </dgm:pt>
    <dgm:pt modelId="{3D293DCA-F9DF-494A-B8DC-33C313A30F88}" type="pres">
      <dgm:prSet presAssocID="{C5E3BE49-5A5C-479E-98C6-24F91EA71BC8}" presName="textBox5c" presStyleLbl="revTx" presStyleIdx="2" presStyleCnt="5">
        <dgm:presLayoutVars>
          <dgm:bulletEnabled val="1"/>
        </dgm:presLayoutVars>
      </dgm:prSet>
      <dgm:spPr/>
      <dgm:t>
        <a:bodyPr/>
        <a:lstStyle/>
        <a:p>
          <a:endParaRPr lang="en-US"/>
        </a:p>
      </dgm:t>
    </dgm:pt>
    <dgm:pt modelId="{5E85F432-07F1-4525-9E14-B57389040801}" type="pres">
      <dgm:prSet presAssocID="{F2D8C0ED-E1E7-41CC-B32B-79BC795B7823}" presName="bullet5d" presStyleLbl="node1" presStyleIdx="3" presStyleCnt="5"/>
      <dgm:spPr/>
    </dgm:pt>
    <dgm:pt modelId="{C4A82BC5-D9DD-41C4-8E4B-88F4E897DBD7}" type="pres">
      <dgm:prSet presAssocID="{F2D8C0ED-E1E7-41CC-B32B-79BC795B7823}" presName="textBox5d" presStyleLbl="revTx" presStyleIdx="3" presStyleCnt="5" custScaleX="116099" custScaleY="84409">
        <dgm:presLayoutVars>
          <dgm:bulletEnabled val="1"/>
        </dgm:presLayoutVars>
      </dgm:prSet>
      <dgm:spPr/>
      <dgm:t>
        <a:bodyPr/>
        <a:lstStyle/>
        <a:p>
          <a:endParaRPr lang="en-US"/>
        </a:p>
      </dgm:t>
    </dgm:pt>
    <dgm:pt modelId="{A5951647-C661-4A12-872A-B475318C7C65}" type="pres">
      <dgm:prSet presAssocID="{19C362DF-E1A7-4D4B-8B63-259B2A1E8C9D}" presName="bullet5e" presStyleLbl="node1" presStyleIdx="4" presStyleCnt="5"/>
      <dgm:spPr/>
    </dgm:pt>
    <dgm:pt modelId="{11246F7C-D4BC-4733-8DDB-4361B66A85CA}" type="pres">
      <dgm:prSet presAssocID="{19C362DF-E1A7-4D4B-8B63-259B2A1E8C9D}" presName="textBox5e" presStyleLbl="revTx" presStyleIdx="4" presStyleCnt="5" custScaleX="137258" custScaleY="85003">
        <dgm:presLayoutVars>
          <dgm:bulletEnabled val="1"/>
        </dgm:presLayoutVars>
      </dgm:prSet>
      <dgm:spPr/>
      <dgm:t>
        <a:bodyPr/>
        <a:lstStyle/>
        <a:p>
          <a:endParaRPr lang="en-US"/>
        </a:p>
      </dgm:t>
    </dgm:pt>
  </dgm:ptLst>
  <dgm:cxnLst>
    <dgm:cxn modelId="{8899B23B-510E-48DE-9E83-6A5D6A81DE01}" srcId="{D5A35B3D-8A42-4248-AEFA-5E5217AD4AE8}" destId="{19C362DF-E1A7-4D4B-8B63-259B2A1E8C9D}" srcOrd="4" destOrd="0" parTransId="{6982029A-0BAF-48B9-BED9-A9E5A1644AD8}" sibTransId="{3F3D65EA-8FC6-48EF-AA84-3FE8BEC02798}"/>
    <dgm:cxn modelId="{73174394-C98F-41E0-AA1E-8E9975B5675E}" srcId="{D5A35B3D-8A42-4248-AEFA-5E5217AD4AE8}" destId="{51EAE110-E033-4FA9-8795-1F2B55B8B622}" srcOrd="1" destOrd="0" parTransId="{3132CE6E-8A86-48F4-93C8-7F570C760A0B}" sibTransId="{8811D8D3-59AE-42EB-AD17-F6614A810B98}"/>
    <dgm:cxn modelId="{A24C27D5-5F6A-45A8-8218-0450B6A6F0B0}" type="presOf" srcId="{51EAE110-E033-4FA9-8795-1F2B55B8B622}" destId="{6592FD5D-997D-465E-9539-A5F1F984983D}" srcOrd="0" destOrd="0" presId="urn:microsoft.com/office/officeart/2005/8/layout/arrow2"/>
    <dgm:cxn modelId="{5F8721A0-C447-4916-988E-13986923AFE9}" srcId="{D5A35B3D-8A42-4248-AEFA-5E5217AD4AE8}" destId="{F2D8C0ED-E1E7-41CC-B32B-79BC795B7823}" srcOrd="3" destOrd="0" parTransId="{B72F726C-1A91-4D8E-A430-143D4E15CF94}" sibTransId="{E6EF7B63-F886-4B20-AD6B-65F57ACE0E21}"/>
    <dgm:cxn modelId="{4652FB5D-9ED4-4562-BE5F-CA7145B49456}" type="presOf" srcId="{B5D62036-0850-46D9-8CA3-7184E9CBBCCA}" destId="{E0C0F513-9B72-4C83-A880-FF99721BC540}" srcOrd="0" destOrd="0" presId="urn:microsoft.com/office/officeart/2005/8/layout/arrow2"/>
    <dgm:cxn modelId="{49D24342-F8D5-4994-8BEC-A98ACD691414}" type="presOf" srcId="{F2D8C0ED-E1E7-41CC-B32B-79BC795B7823}" destId="{C4A82BC5-D9DD-41C4-8E4B-88F4E897DBD7}" srcOrd="0" destOrd="0" presId="urn:microsoft.com/office/officeart/2005/8/layout/arrow2"/>
    <dgm:cxn modelId="{1F06BC90-F70E-45E8-A33F-D6AC44BCB117}" type="presOf" srcId="{C5E3BE49-5A5C-479E-98C6-24F91EA71BC8}" destId="{3D293DCA-F9DF-494A-B8DC-33C313A30F88}" srcOrd="0" destOrd="0" presId="urn:microsoft.com/office/officeart/2005/8/layout/arrow2"/>
    <dgm:cxn modelId="{BEB63640-57B6-4AE3-A1DE-F8599C440E4D}" type="presOf" srcId="{19C362DF-E1A7-4D4B-8B63-259B2A1E8C9D}" destId="{11246F7C-D4BC-4733-8DDB-4361B66A85CA}" srcOrd="0" destOrd="0" presId="urn:microsoft.com/office/officeart/2005/8/layout/arrow2"/>
    <dgm:cxn modelId="{BEA363F0-9C8E-4A39-95DE-ED45897FA314}" type="presOf" srcId="{D5A35B3D-8A42-4248-AEFA-5E5217AD4AE8}" destId="{A8A3D5B0-FE01-428E-A373-8F890D117BB2}" srcOrd="0" destOrd="0" presId="urn:microsoft.com/office/officeart/2005/8/layout/arrow2"/>
    <dgm:cxn modelId="{B60CF57F-747E-4692-B237-21BB54B5351C}" srcId="{D5A35B3D-8A42-4248-AEFA-5E5217AD4AE8}" destId="{B5D62036-0850-46D9-8CA3-7184E9CBBCCA}" srcOrd="0" destOrd="0" parTransId="{82AB3CEA-C1CE-4F92-A325-48FCABB4EAEF}" sibTransId="{0E691E1F-BE04-4DC3-B537-1F2312A7AA8B}"/>
    <dgm:cxn modelId="{D3B39A47-4B8C-4BCC-8F0C-4FFAA404ADCC}" srcId="{D5A35B3D-8A42-4248-AEFA-5E5217AD4AE8}" destId="{C5E3BE49-5A5C-479E-98C6-24F91EA71BC8}" srcOrd="2" destOrd="0" parTransId="{202994FF-7BA1-4014-A57A-7C5AD4EE357B}" sibTransId="{2030ECB2-E9FD-423D-A77E-A7033E8EB70B}"/>
    <dgm:cxn modelId="{62B29B39-C01E-42AF-9649-5BD9A0DE0E91}" type="presParOf" srcId="{A8A3D5B0-FE01-428E-A373-8F890D117BB2}" destId="{07186893-87DF-4131-85FD-53825CB86AC4}" srcOrd="0" destOrd="0" presId="urn:microsoft.com/office/officeart/2005/8/layout/arrow2"/>
    <dgm:cxn modelId="{4AF65C2B-C9AA-4101-8B56-5AE0BC8737E4}" type="presParOf" srcId="{A8A3D5B0-FE01-428E-A373-8F890D117BB2}" destId="{CAC8FE3D-AFE1-4B83-9632-B96A0763FA3A}" srcOrd="1" destOrd="0" presId="urn:microsoft.com/office/officeart/2005/8/layout/arrow2"/>
    <dgm:cxn modelId="{3127E70F-F61C-4AB0-AD87-886C36CDE32E}" type="presParOf" srcId="{CAC8FE3D-AFE1-4B83-9632-B96A0763FA3A}" destId="{ECFE82F2-8FFE-47A4-8BFF-181F9D2CB8C5}" srcOrd="0" destOrd="0" presId="urn:microsoft.com/office/officeart/2005/8/layout/arrow2"/>
    <dgm:cxn modelId="{8CAA975F-E2A0-433F-B1E4-864C6D18EC95}" type="presParOf" srcId="{CAC8FE3D-AFE1-4B83-9632-B96A0763FA3A}" destId="{E0C0F513-9B72-4C83-A880-FF99721BC540}" srcOrd="1" destOrd="0" presId="urn:microsoft.com/office/officeart/2005/8/layout/arrow2"/>
    <dgm:cxn modelId="{8BD8C7A3-24E9-4C37-A444-A669E5658408}" type="presParOf" srcId="{CAC8FE3D-AFE1-4B83-9632-B96A0763FA3A}" destId="{AB4F788F-FC41-428C-AE5B-4BEAA7D5D9F0}" srcOrd="2" destOrd="0" presId="urn:microsoft.com/office/officeart/2005/8/layout/arrow2"/>
    <dgm:cxn modelId="{3C1D9F18-AE75-41FB-AE74-CAA293A6696C}" type="presParOf" srcId="{CAC8FE3D-AFE1-4B83-9632-B96A0763FA3A}" destId="{6592FD5D-997D-465E-9539-A5F1F984983D}" srcOrd="3" destOrd="0" presId="urn:microsoft.com/office/officeart/2005/8/layout/arrow2"/>
    <dgm:cxn modelId="{1D28AA1E-6EA2-4DC5-94D6-8BB7936849A2}" type="presParOf" srcId="{CAC8FE3D-AFE1-4B83-9632-B96A0763FA3A}" destId="{6361D488-53AE-42D1-A9FD-DFCC48AB4C25}" srcOrd="4" destOrd="0" presId="urn:microsoft.com/office/officeart/2005/8/layout/arrow2"/>
    <dgm:cxn modelId="{CCFF3DA1-40C9-4FB7-94A6-893E25B65B76}" type="presParOf" srcId="{CAC8FE3D-AFE1-4B83-9632-B96A0763FA3A}" destId="{3D293DCA-F9DF-494A-B8DC-33C313A30F88}" srcOrd="5" destOrd="0" presId="urn:microsoft.com/office/officeart/2005/8/layout/arrow2"/>
    <dgm:cxn modelId="{F487B69F-BDEA-4EFE-9D71-2909F3DBB606}" type="presParOf" srcId="{CAC8FE3D-AFE1-4B83-9632-B96A0763FA3A}" destId="{5E85F432-07F1-4525-9E14-B57389040801}" srcOrd="6" destOrd="0" presId="urn:microsoft.com/office/officeart/2005/8/layout/arrow2"/>
    <dgm:cxn modelId="{D152E7E5-FD8C-4716-8B8F-E686719AAC8E}" type="presParOf" srcId="{CAC8FE3D-AFE1-4B83-9632-B96A0763FA3A}" destId="{C4A82BC5-D9DD-41C4-8E4B-88F4E897DBD7}" srcOrd="7" destOrd="0" presId="urn:microsoft.com/office/officeart/2005/8/layout/arrow2"/>
    <dgm:cxn modelId="{C859B4F5-756D-4751-A789-93AA522E20EA}" type="presParOf" srcId="{CAC8FE3D-AFE1-4B83-9632-B96A0763FA3A}" destId="{A5951647-C661-4A12-872A-B475318C7C65}" srcOrd="8" destOrd="0" presId="urn:microsoft.com/office/officeart/2005/8/layout/arrow2"/>
    <dgm:cxn modelId="{0C1285FB-6ECB-4299-AE75-01D60A372C63}" type="presParOf" srcId="{CAC8FE3D-AFE1-4B83-9632-B96A0763FA3A}" destId="{11246F7C-D4BC-4733-8DDB-4361B66A85CA}"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02E7FB-941C-4F0A-88E3-5BA448E79667}" type="doc">
      <dgm:prSet loTypeId="urn:microsoft.com/office/officeart/2005/8/layout/arrow2" loCatId="process" qsTypeId="urn:microsoft.com/office/officeart/2005/8/quickstyle/simple1" qsCatId="simple" csTypeId="urn:microsoft.com/office/officeart/2005/8/colors/accent1_2" csCatId="accent1" phldr="1"/>
      <dgm:spPr/>
    </dgm:pt>
    <dgm:pt modelId="{A7895E80-F94C-48FB-AECC-A4EB39B7B4EB}">
      <dgm:prSet phldrT="[Text]"/>
      <dgm:spPr/>
      <dgm:t>
        <a:bodyPr/>
        <a:lstStyle/>
        <a:p>
          <a:r>
            <a:rPr lang="en-CA" dirty="0"/>
            <a:t>Sends assessment outcomes to student (48%)</a:t>
          </a:r>
        </a:p>
      </dgm:t>
    </dgm:pt>
    <dgm:pt modelId="{6D48BB8E-F8D1-4BCA-83A8-E6B57B3621F2}" type="parTrans" cxnId="{A3953989-921B-4208-A0AC-03DE1B4FF78F}">
      <dgm:prSet/>
      <dgm:spPr/>
      <dgm:t>
        <a:bodyPr/>
        <a:lstStyle/>
        <a:p>
          <a:endParaRPr lang="en-CA"/>
        </a:p>
      </dgm:t>
    </dgm:pt>
    <dgm:pt modelId="{E001B1E3-2557-438B-B4A0-C77A29CA6A4B}" type="sibTrans" cxnId="{A3953989-921B-4208-A0AC-03DE1B4FF78F}">
      <dgm:prSet/>
      <dgm:spPr/>
      <dgm:t>
        <a:bodyPr/>
        <a:lstStyle/>
        <a:p>
          <a:endParaRPr lang="en-CA"/>
        </a:p>
      </dgm:t>
    </dgm:pt>
    <dgm:pt modelId="{45F2FFEE-56E4-4DC9-BEE6-B778562BB13F}">
      <dgm:prSet phldrT="[Text]" phldr="1"/>
      <dgm:spPr/>
      <dgm:t>
        <a:bodyPr/>
        <a:lstStyle/>
        <a:p>
          <a:endParaRPr lang="en-CA" dirty="0"/>
        </a:p>
      </dgm:t>
    </dgm:pt>
    <dgm:pt modelId="{AE655322-C6C5-4D81-8309-25B7D7D43AA4}" type="parTrans" cxnId="{2E23238D-5A29-4D57-A9A0-9CAA5EFFAECD}">
      <dgm:prSet/>
      <dgm:spPr/>
      <dgm:t>
        <a:bodyPr/>
        <a:lstStyle/>
        <a:p>
          <a:endParaRPr lang="en-CA"/>
        </a:p>
      </dgm:t>
    </dgm:pt>
    <dgm:pt modelId="{6BEFBDE5-CD28-42B0-94AF-E285BC83C991}" type="sibTrans" cxnId="{2E23238D-5A29-4D57-A9A0-9CAA5EFFAECD}">
      <dgm:prSet/>
      <dgm:spPr/>
      <dgm:t>
        <a:bodyPr/>
        <a:lstStyle/>
        <a:p>
          <a:endParaRPr lang="en-CA"/>
        </a:p>
      </dgm:t>
    </dgm:pt>
    <dgm:pt modelId="{9FC91471-EC59-4B75-A568-1763BF123B74}">
      <dgm:prSet phldrT="[Text]"/>
      <dgm:spPr/>
      <dgm:t>
        <a:bodyPr/>
        <a:lstStyle/>
        <a:p>
          <a:r>
            <a:rPr lang="en-CA" dirty="0"/>
            <a:t>Calculates entering average (9%)</a:t>
          </a:r>
        </a:p>
      </dgm:t>
    </dgm:pt>
    <dgm:pt modelId="{AA065228-FCD0-4EAE-9EB1-291CB0D866D2}" type="parTrans" cxnId="{E9B8A85D-37CC-4A62-B09B-914A61F3C351}">
      <dgm:prSet/>
      <dgm:spPr/>
      <dgm:t>
        <a:bodyPr/>
        <a:lstStyle/>
        <a:p>
          <a:endParaRPr lang="en-CA"/>
        </a:p>
      </dgm:t>
    </dgm:pt>
    <dgm:pt modelId="{B280D841-DB14-422E-B9F4-ACC0FFCB1EC7}" type="sibTrans" cxnId="{E9B8A85D-37CC-4A62-B09B-914A61F3C351}">
      <dgm:prSet/>
      <dgm:spPr/>
      <dgm:t>
        <a:bodyPr/>
        <a:lstStyle/>
        <a:p>
          <a:endParaRPr lang="en-CA"/>
        </a:p>
      </dgm:t>
    </dgm:pt>
    <dgm:pt modelId="{D18889B0-B249-43A5-8C98-E34905B5507B}">
      <dgm:prSet phldrT="[Text]"/>
      <dgm:spPr/>
      <dgm:t>
        <a:bodyPr/>
        <a:lstStyle/>
        <a:p>
          <a:r>
            <a:rPr lang="en-CA" dirty="0"/>
            <a:t>Calculates overall credits achieved (17%)</a:t>
          </a:r>
        </a:p>
      </dgm:t>
    </dgm:pt>
    <dgm:pt modelId="{169D2248-B578-43E4-9473-D6A852151649}" type="parTrans" cxnId="{FCCC38DC-50FB-4963-923C-7B95C2D1F40C}">
      <dgm:prSet/>
      <dgm:spPr/>
      <dgm:t>
        <a:bodyPr/>
        <a:lstStyle/>
        <a:p>
          <a:endParaRPr lang="en-CA"/>
        </a:p>
      </dgm:t>
    </dgm:pt>
    <dgm:pt modelId="{F71C7AF4-0A05-49E8-AFEF-6E1965D08AE1}" type="sibTrans" cxnId="{FCCC38DC-50FB-4963-923C-7B95C2D1F40C}">
      <dgm:prSet/>
      <dgm:spPr/>
      <dgm:t>
        <a:bodyPr/>
        <a:lstStyle/>
        <a:p>
          <a:endParaRPr lang="en-CA"/>
        </a:p>
      </dgm:t>
    </dgm:pt>
    <dgm:pt modelId="{F19B4297-9765-4D24-8235-4578751E0645}">
      <dgm:prSet phldrT="[Text]"/>
      <dgm:spPr/>
      <dgm:t>
        <a:bodyPr/>
        <a:lstStyle/>
        <a:p>
          <a:r>
            <a:rPr lang="en-CA" dirty="0"/>
            <a:t>Identifies course level equivalencies (4%)</a:t>
          </a:r>
        </a:p>
      </dgm:t>
    </dgm:pt>
    <dgm:pt modelId="{2AB404E0-2A03-4A34-91F7-70AD0FABA913}" type="parTrans" cxnId="{7973C1DA-A0FA-45E6-B959-E25F6839EF96}">
      <dgm:prSet/>
      <dgm:spPr/>
      <dgm:t>
        <a:bodyPr/>
        <a:lstStyle/>
        <a:p>
          <a:endParaRPr lang="en-CA"/>
        </a:p>
      </dgm:t>
    </dgm:pt>
    <dgm:pt modelId="{CEDC9BC3-D12E-4689-A6FF-95C3FFC67760}" type="sibTrans" cxnId="{7973C1DA-A0FA-45E6-B959-E25F6839EF96}">
      <dgm:prSet/>
      <dgm:spPr/>
      <dgm:t>
        <a:bodyPr/>
        <a:lstStyle/>
        <a:p>
          <a:endParaRPr lang="en-CA"/>
        </a:p>
      </dgm:t>
    </dgm:pt>
    <dgm:pt modelId="{003F80B7-8F6E-4B3B-B2CC-B1EF19C92FE7}">
      <dgm:prSet phldrT="[Text]"/>
      <dgm:spPr/>
      <dgm:t>
        <a:bodyPr/>
        <a:lstStyle/>
        <a:p>
          <a:r>
            <a:rPr lang="en-CA" dirty="0"/>
            <a:t>Identifies program level equivalencies (4%)</a:t>
          </a:r>
        </a:p>
      </dgm:t>
    </dgm:pt>
    <dgm:pt modelId="{F8705323-B61A-42C8-AFC1-DD4D6A10F18B}" type="parTrans" cxnId="{3FCA9FB7-C601-48A8-B0D1-ED576B949D34}">
      <dgm:prSet/>
      <dgm:spPr/>
      <dgm:t>
        <a:bodyPr/>
        <a:lstStyle/>
        <a:p>
          <a:endParaRPr lang="en-CA"/>
        </a:p>
      </dgm:t>
    </dgm:pt>
    <dgm:pt modelId="{9C03F43E-002A-4A6F-95AD-ED654434F7FA}" type="sibTrans" cxnId="{3FCA9FB7-C601-48A8-B0D1-ED576B949D34}">
      <dgm:prSet/>
      <dgm:spPr/>
      <dgm:t>
        <a:bodyPr/>
        <a:lstStyle/>
        <a:p>
          <a:endParaRPr lang="en-CA"/>
        </a:p>
      </dgm:t>
    </dgm:pt>
    <dgm:pt modelId="{1AA2281E-F4F2-4409-93CF-CB5D40B41DE4}" type="pres">
      <dgm:prSet presAssocID="{2202E7FB-941C-4F0A-88E3-5BA448E79667}" presName="arrowDiagram" presStyleCnt="0">
        <dgm:presLayoutVars>
          <dgm:chMax val="5"/>
          <dgm:dir/>
          <dgm:resizeHandles val="exact"/>
        </dgm:presLayoutVars>
      </dgm:prSet>
      <dgm:spPr/>
    </dgm:pt>
    <dgm:pt modelId="{3C2D2A9D-752E-4DBB-8873-A625896D29B3}" type="pres">
      <dgm:prSet presAssocID="{2202E7FB-941C-4F0A-88E3-5BA448E79667}" presName="arrow" presStyleLbl="bgShp" presStyleIdx="0" presStyleCnt="1" custLinFactNeighborX="-15268" custLinFactNeighborY="-30610"/>
      <dgm:spPr/>
    </dgm:pt>
    <dgm:pt modelId="{51A34D19-D15D-423F-9606-1E8EE78ED6F1}" type="pres">
      <dgm:prSet presAssocID="{2202E7FB-941C-4F0A-88E3-5BA448E79667}" presName="arrowDiagram5" presStyleCnt="0"/>
      <dgm:spPr/>
    </dgm:pt>
    <dgm:pt modelId="{D1D6ACBF-D62C-4ED0-BEF7-572B8B73523A}" type="pres">
      <dgm:prSet presAssocID="{9FC91471-EC59-4B75-A568-1763BF123B74}" presName="bullet5a" presStyleLbl="node1" presStyleIdx="0" presStyleCnt="5"/>
      <dgm:spPr/>
    </dgm:pt>
    <dgm:pt modelId="{0EB57315-B511-410F-88D5-2D09847F2E09}" type="pres">
      <dgm:prSet presAssocID="{9FC91471-EC59-4B75-A568-1763BF123B74}" presName="textBox5a" presStyleLbl="revTx" presStyleIdx="0" presStyleCnt="5">
        <dgm:presLayoutVars>
          <dgm:bulletEnabled val="1"/>
        </dgm:presLayoutVars>
      </dgm:prSet>
      <dgm:spPr/>
      <dgm:t>
        <a:bodyPr/>
        <a:lstStyle/>
        <a:p>
          <a:endParaRPr lang="en-US"/>
        </a:p>
      </dgm:t>
    </dgm:pt>
    <dgm:pt modelId="{20FCC6C1-62DC-40DA-AEE2-6AF6B59FD7B0}" type="pres">
      <dgm:prSet presAssocID="{D18889B0-B249-43A5-8C98-E34905B5507B}" presName="bullet5b" presStyleLbl="node1" presStyleIdx="1" presStyleCnt="5"/>
      <dgm:spPr/>
    </dgm:pt>
    <dgm:pt modelId="{F7117C4B-C853-41FC-B64D-931565D77F31}" type="pres">
      <dgm:prSet presAssocID="{D18889B0-B249-43A5-8C98-E34905B5507B}" presName="textBox5b" presStyleLbl="revTx" presStyleIdx="1" presStyleCnt="5">
        <dgm:presLayoutVars>
          <dgm:bulletEnabled val="1"/>
        </dgm:presLayoutVars>
      </dgm:prSet>
      <dgm:spPr/>
      <dgm:t>
        <a:bodyPr/>
        <a:lstStyle/>
        <a:p>
          <a:endParaRPr lang="en-US"/>
        </a:p>
      </dgm:t>
    </dgm:pt>
    <dgm:pt modelId="{3C5B6B4B-C95D-4FC0-A8E1-A27BFD86E32B}" type="pres">
      <dgm:prSet presAssocID="{F19B4297-9765-4D24-8235-4578751E0645}" presName="bullet5c" presStyleLbl="node1" presStyleIdx="2" presStyleCnt="5"/>
      <dgm:spPr/>
    </dgm:pt>
    <dgm:pt modelId="{0AED8CAE-0A3C-406D-924A-2553C12BBBFD}" type="pres">
      <dgm:prSet presAssocID="{F19B4297-9765-4D24-8235-4578751E0645}" presName="textBox5c" presStyleLbl="revTx" presStyleIdx="2" presStyleCnt="5">
        <dgm:presLayoutVars>
          <dgm:bulletEnabled val="1"/>
        </dgm:presLayoutVars>
      </dgm:prSet>
      <dgm:spPr/>
      <dgm:t>
        <a:bodyPr/>
        <a:lstStyle/>
        <a:p>
          <a:endParaRPr lang="en-US"/>
        </a:p>
      </dgm:t>
    </dgm:pt>
    <dgm:pt modelId="{F4400A42-DEBF-464B-A60E-4A56310B64E9}" type="pres">
      <dgm:prSet presAssocID="{003F80B7-8F6E-4B3B-B2CC-B1EF19C92FE7}" presName="bullet5d" presStyleLbl="node1" presStyleIdx="3" presStyleCnt="5"/>
      <dgm:spPr/>
    </dgm:pt>
    <dgm:pt modelId="{88B0FB13-A097-4BB4-B8F0-35C8431CF227}" type="pres">
      <dgm:prSet presAssocID="{003F80B7-8F6E-4B3B-B2CC-B1EF19C92FE7}" presName="textBox5d" presStyleLbl="revTx" presStyleIdx="3" presStyleCnt="5">
        <dgm:presLayoutVars>
          <dgm:bulletEnabled val="1"/>
        </dgm:presLayoutVars>
      </dgm:prSet>
      <dgm:spPr/>
      <dgm:t>
        <a:bodyPr/>
        <a:lstStyle/>
        <a:p>
          <a:endParaRPr lang="en-US"/>
        </a:p>
      </dgm:t>
    </dgm:pt>
    <dgm:pt modelId="{A2332270-EDF5-4181-8BD1-9301601E603A}" type="pres">
      <dgm:prSet presAssocID="{A7895E80-F94C-48FB-AECC-A4EB39B7B4EB}" presName="bullet5e" presStyleLbl="node1" presStyleIdx="4" presStyleCnt="5"/>
      <dgm:spPr/>
    </dgm:pt>
    <dgm:pt modelId="{88319546-1E7D-4567-9FCD-359F3ACA2F80}" type="pres">
      <dgm:prSet presAssocID="{A7895E80-F94C-48FB-AECC-A4EB39B7B4EB}" presName="textBox5e" presStyleLbl="revTx" presStyleIdx="4" presStyleCnt="5">
        <dgm:presLayoutVars>
          <dgm:bulletEnabled val="1"/>
        </dgm:presLayoutVars>
      </dgm:prSet>
      <dgm:spPr/>
      <dgm:t>
        <a:bodyPr/>
        <a:lstStyle/>
        <a:p>
          <a:endParaRPr lang="en-US"/>
        </a:p>
      </dgm:t>
    </dgm:pt>
  </dgm:ptLst>
  <dgm:cxnLst>
    <dgm:cxn modelId="{FCCC38DC-50FB-4963-923C-7B95C2D1F40C}" srcId="{2202E7FB-941C-4F0A-88E3-5BA448E79667}" destId="{D18889B0-B249-43A5-8C98-E34905B5507B}" srcOrd="1" destOrd="0" parTransId="{169D2248-B578-43E4-9473-D6A852151649}" sibTransId="{F71C7AF4-0A05-49E8-AFEF-6E1965D08AE1}"/>
    <dgm:cxn modelId="{5C15DBCF-A372-4955-9AB8-4CFA1BADA013}" type="presOf" srcId="{9FC91471-EC59-4B75-A568-1763BF123B74}" destId="{0EB57315-B511-410F-88D5-2D09847F2E09}" srcOrd="0" destOrd="0" presId="urn:microsoft.com/office/officeart/2005/8/layout/arrow2"/>
    <dgm:cxn modelId="{D3D1113C-2935-4C89-B2ED-1AD588685A68}" type="presOf" srcId="{F19B4297-9765-4D24-8235-4578751E0645}" destId="{0AED8CAE-0A3C-406D-924A-2553C12BBBFD}" srcOrd="0" destOrd="0" presId="urn:microsoft.com/office/officeart/2005/8/layout/arrow2"/>
    <dgm:cxn modelId="{05BDCCD6-D0E5-48AF-883B-DBFE8F8732E0}" type="presOf" srcId="{003F80B7-8F6E-4B3B-B2CC-B1EF19C92FE7}" destId="{88B0FB13-A097-4BB4-B8F0-35C8431CF227}" srcOrd="0" destOrd="0" presId="urn:microsoft.com/office/officeart/2005/8/layout/arrow2"/>
    <dgm:cxn modelId="{2E23238D-5A29-4D57-A9A0-9CAA5EFFAECD}" srcId="{2202E7FB-941C-4F0A-88E3-5BA448E79667}" destId="{45F2FFEE-56E4-4DC9-BEE6-B778562BB13F}" srcOrd="5" destOrd="0" parTransId="{AE655322-C6C5-4D81-8309-25B7D7D43AA4}" sibTransId="{6BEFBDE5-CD28-42B0-94AF-E285BC83C991}"/>
    <dgm:cxn modelId="{BF251C30-56EA-47F1-9AA3-FC5FC6D95B99}" type="presOf" srcId="{A7895E80-F94C-48FB-AECC-A4EB39B7B4EB}" destId="{88319546-1E7D-4567-9FCD-359F3ACA2F80}" srcOrd="0" destOrd="0" presId="urn:microsoft.com/office/officeart/2005/8/layout/arrow2"/>
    <dgm:cxn modelId="{E9B8A85D-37CC-4A62-B09B-914A61F3C351}" srcId="{2202E7FB-941C-4F0A-88E3-5BA448E79667}" destId="{9FC91471-EC59-4B75-A568-1763BF123B74}" srcOrd="0" destOrd="0" parTransId="{AA065228-FCD0-4EAE-9EB1-291CB0D866D2}" sibTransId="{B280D841-DB14-422E-B9F4-ACC0FFCB1EC7}"/>
    <dgm:cxn modelId="{A3953989-921B-4208-A0AC-03DE1B4FF78F}" srcId="{2202E7FB-941C-4F0A-88E3-5BA448E79667}" destId="{A7895E80-F94C-48FB-AECC-A4EB39B7B4EB}" srcOrd="4" destOrd="0" parTransId="{6D48BB8E-F8D1-4BCA-83A8-E6B57B3621F2}" sibTransId="{E001B1E3-2557-438B-B4A0-C77A29CA6A4B}"/>
    <dgm:cxn modelId="{3FCA9FB7-C601-48A8-B0D1-ED576B949D34}" srcId="{2202E7FB-941C-4F0A-88E3-5BA448E79667}" destId="{003F80B7-8F6E-4B3B-B2CC-B1EF19C92FE7}" srcOrd="3" destOrd="0" parTransId="{F8705323-B61A-42C8-AFC1-DD4D6A10F18B}" sibTransId="{9C03F43E-002A-4A6F-95AD-ED654434F7FA}"/>
    <dgm:cxn modelId="{99B2EBA1-7D63-4B76-A419-DF9CDC3C70BB}" type="presOf" srcId="{2202E7FB-941C-4F0A-88E3-5BA448E79667}" destId="{1AA2281E-F4F2-4409-93CF-CB5D40B41DE4}" srcOrd="0" destOrd="0" presId="urn:microsoft.com/office/officeart/2005/8/layout/arrow2"/>
    <dgm:cxn modelId="{7973C1DA-A0FA-45E6-B959-E25F6839EF96}" srcId="{2202E7FB-941C-4F0A-88E3-5BA448E79667}" destId="{F19B4297-9765-4D24-8235-4578751E0645}" srcOrd="2" destOrd="0" parTransId="{2AB404E0-2A03-4A34-91F7-70AD0FABA913}" sibTransId="{CEDC9BC3-D12E-4689-A6FF-95C3FFC67760}"/>
    <dgm:cxn modelId="{4F512FC3-226E-4ED2-85C4-4A922C42FCEC}" type="presOf" srcId="{D18889B0-B249-43A5-8C98-E34905B5507B}" destId="{F7117C4B-C853-41FC-B64D-931565D77F31}" srcOrd="0" destOrd="0" presId="urn:microsoft.com/office/officeart/2005/8/layout/arrow2"/>
    <dgm:cxn modelId="{5922D419-3765-4B6A-B854-891C3C643EB0}" type="presParOf" srcId="{1AA2281E-F4F2-4409-93CF-CB5D40B41DE4}" destId="{3C2D2A9D-752E-4DBB-8873-A625896D29B3}" srcOrd="0" destOrd="0" presId="urn:microsoft.com/office/officeart/2005/8/layout/arrow2"/>
    <dgm:cxn modelId="{06B2107C-354F-4D19-9AA5-CE80225209EC}" type="presParOf" srcId="{1AA2281E-F4F2-4409-93CF-CB5D40B41DE4}" destId="{51A34D19-D15D-423F-9606-1E8EE78ED6F1}" srcOrd="1" destOrd="0" presId="urn:microsoft.com/office/officeart/2005/8/layout/arrow2"/>
    <dgm:cxn modelId="{802CA363-0013-4210-9CF2-E1D92D3FCC83}" type="presParOf" srcId="{51A34D19-D15D-423F-9606-1E8EE78ED6F1}" destId="{D1D6ACBF-D62C-4ED0-BEF7-572B8B73523A}" srcOrd="0" destOrd="0" presId="urn:microsoft.com/office/officeart/2005/8/layout/arrow2"/>
    <dgm:cxn modelId="{61A5A10A-D7A2-4890-8634-842E456738AA}" type="presParOf" srcId="{51A34D19-D15D-423F-9606-1E8EE78ED6F1}" destId="{0EB57315-B511-410F-88D5-2D09847F2E09}" srcOrd="1" destOrd="0" presId="urn:microsoft.com/office/officeart/2005/8/layout/arrow2"/>
    <dgm:cxn modelId="{6334D2C9-EF54-41F1-8CDA-6D1E6C03EC99}" type="presParOf" srcId="{51A34D19-D15D-423F-9606-1E8EE78ED6F1}" destId="{20FCC6C1-62DC-40DA-AEE2-6AF6B59FD7B0}" srcOrd="2" destOrd="0" presId="urn:microsoft.com/office/officeart/2005/8/layout/arrow2"/>
    <dgm:cxn modelId="{1FD140B2-CCDF-4FA1-A6BB-8832B52B7936}" type="presParOf" srcId="{51A34D19-D15D-423F-9606-1E8EE78ED6F1}" destId="{F7117C4B-C853-41FC-B64D-931565D77F31}" srcOrd="3" destOrd="0" presId="urn:microsoft.com/office/officeart/2005/8/layout/arrow2"/>
    <dgm:cxn modelId="{7BA5C360-365F-4145-8734-AE1278256F20}" type="presParOf" srcId="{51A34D19-D15D-423F-9606-1E8EE78ED6F1}" destId="{3C5B6B4B-C95D-4FC0-A8E1-A27BFD86E32B}" srcOrd="4" destOrd="0" presId="urn:microsoft.com/office/officeart/2005/8/layout/arrow2"/>
    <dgm:cxn modelId="{A8D569F7-1B70-4AC5-AAC7-8B3CD06667DD}" type="presParOf" srcId="{51A34D19-D15D-423F-9606-1E8EE78ED6F1}" destId="{0AED8CAE-0A3C-406D-924A-2553C12BBBFD}" srcOrd="5" destOrd="0" presId="urn:microsoft.com/office/officeart/2005/8/layout/arrow2"/>
    <dgm:cxn modelId="{887AA248-2CA7-4653-9A81-C8D853817394}" type="presParOf" srcId="{51A34D19-D15D-423F-9606-1E8EE78ED6F1}" destId="{F4400A42-DEBF-464B-A60E-4A56310B64E9}" srcOrd="6" destOrd="0" presId="urn:microsoft.com/office/officeart/2005/8/layout/arrow2"/>
    <dgm:cxn modelId="{AF4F5C7E-062C-43FC-9017-E14FF711272F}" type="presParOf" srcId="{51A34D19-D15D-423F-9606-1E8EE78ED6F1}" destId="{88B0FB13-A097-4BB4-B8F0-35C8431CF227}" srcOrd="7" destOrd="0" presId="urn:microsoft.com/office/officeart/2005/8/layout/arrow2"/>
    <dgm:cxn modelId="{243245CC-F383-4D30-9D43-C103F76DF2A4}" type="presParOf" srcId="{51A34D19-D15D-423F-9606-1E8EE78ED6F1}" destId="{A2332270-EDF5-4181-8BD1-9301601E603A}" srcOrd="8" destOrd="0" presId="urn:microsoft.com/office/officeart/2005/8/layout/arrow2"/>
    <dgm:cxn modelId="{83E809B7-71EF-4144-83F8-B51365959F93}" type="presParOf" srcId="{51A34D19-D15D-423F-9606-1E8EE78ED6F1}" destId="{88319546-1E7D-4567-9FCD-359F3ACA2F80}" srcOrd="9"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0D9AA-AA14-403A-A861-E97EB0078968}">
      <dsp:nvSpPr>
        <dsp:cNvPr id="0" name=""/>
        <dsp:cNvSpPr/>
      </dsp:nvSpPr>
      <dsp:spPr>
        <a:xfrm>
          <a:off x="0" y="0"/>
          <a:ext cx="5115491" cy="0"/>
        </a:xfrm>
        <a:prstGeom prst="line">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F32A1-06CE-46E7-BE84-87F8BCA04DD8}">
      <dsp:nvSpPr>
        <dsp:cNvPr id="0" name=""/>
        <dsp:cNvSpPr/>
      </dsp:nvSpPr>
      <dsp:spPr>
        <a:xfrm>
          <a:off x="0" y="0"/>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Overview of Study</a:t>
          </a:r>
          <a:endParaRPr lang="en-US" sz="3500" kern="1200" dirty="0">
            <a:latin typeface="Comic Sans MS" panose="030F0702030302020204" pitchFamily="66" charset="0"/>
          </a:endParaRPr>
        </a:p>
      </dsp:txBody>
      <dsp:txXfrm>
        <a:off x="0" y="0"/>
        <a:ext cx="5115491" cy="1236954"/>
      </dsp:txXfrm>
    </dsp:sp>
    <dsp:sp modelId="{F48761F8-328A-47B2-ADCF-971966149323}">
      <dsp:nvSpPr>
        <dsp:cNvPr id="0" name=""/>
        <dsp:cNvSpPr/>
      </dsp:nvSpPr>
      <dsp:spPr>
        <a:xfrm>
          <a:off x="0" y="1236954"/>
          <a:ext cx="5115491" cy="0"/>
        </a:xfrm>
        <a:prstGeom prst="line">
          <a:avLst/>
        </a:prstGeom>
        <a:solidFill>
          <a:schemeClr val="accent6">
            <a:shade val="80000"/>
            <a:hueOff val="107093"/>
            <a:satOff val="-4303"/>
            <a:lumOff val="9209"/>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EC2D4-98D0-4F97-9480-B8C1E183EC50}">
      <dsp:nvSpPr>
        <dsp:cNvPr id="0" name=""/>
        <dsp:cNvSpPr/>
      </dsp:nvSpPr>
      <dsp:spPr>
        <a:xfrm>
          <a:off x="0" y="1236954"/>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Findings</a:t>
          </a:r>
          <a:endParaRPr lang="en-US" sz="3500" kern="1200" dirty="0">
            <a:latin typeface="Comic Sans MS" panose="030F0702030302020204" pitchFamily="66" charset="0"/>
          </a:endParaRPr>
        </a:p>
      </dsp:txBody>
      <dsp:txXfrm>
        <a:off x="0" y="1236954"/>
        <a:ext cx="5115491" cy="1236954"/>
      </dsp:txXfrm>
    </dsp:sp>
    <dsp:sp modelId="{45CEC9E7-1694-43A2-866C-AE94C89DA0C2}">
      <dsp:nvSpPr>
        <dsp:cNvPr id="0" name=""/>
        <dsp:cNvSpPr/>
      </dsp:nvSpPr>
      <dsp:spPr>
        <a:xfrm>
          <a:off x="0" y="2473908"/>
          <a:ext cx="5115491" cy="0"/>
        </a:xfrm>
        <a:prstGeom prst="line">
          <a:avLst/>
        </a:prstGeom>
        <a:solidFill>
          <a:schemeClr val="accent6">
            <a:shade val="80000"/>
            <a:hueOff val="214187"/>
            <a:satOff val="-8606"/>
            <a:lumOff val="18419"/>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46AD9-A6BE-4E87-A6D1-65B1D6A289F3}">
      <dsp:nvSpPr>
        <dsp:cNvPr id="0" name=""/>
        <dsp:cNvSpPr/>
      </dsp:nvSpPr>
      <dsp:spPr>
        <a:xfrm>
          <a:off x="0" y="2473909"/>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Reflections</a:t>
          </a:r>
          <a:endParaRPr lang="en-US" sz="3500" kern="1200" dirty="0">
            <a:latin typeface="Comic Sans MS" panose="030F0702030302020204" pitchFamily="66" charset="0"/>
          </a:endParaRPr>
        </a:p>
      </dsp:txBody>
      <dsp:txXfrm>
        <a:off x="0" y="2473909"/>
        <a:ext cx="5115491" cy="1236954"/>
      </dsp:txXfrm>
    </dsp:sp>
    <dsp:sp modelId="{40E89D46-60FA-4096-A3D9-4EB305FF86B6}">
      <dsp:nvSpPr>
        <dsp:cNvPr id="0" name=""/>
        <dsp:cNvSpPr/>
      </dsp:nvSpPr>
      <dsp:spPr>
        <a:xfrm>
          <a:off x="0" y="3710863"/>
          <a:ext cx="5115491" cy="0"/>
        </a:xfrm>
        <a:prstGeom prst="line">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005C8-F386-4251-B07D-2F37D22C9395}">
      <dsp:nvSpPr>
        <dsp:cNvPr id="0" name=""/>
        <dsp:cNvSpPr/>
      </dsp:nvSpPr>
      <dsp:spPr>
        <a:xfrm>
          <a:off x="0" y="3710863"/>
          <a:ext cx="5115491" cy="123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Questions &amp; Discussion</a:t>
          </a:r>
          <a:endParaRPr lang="en-US" sz="3500" kern="1200" dirty="0">
            <a:latin typeface="Comic Sans MS" panose="030F0702030302020204" pitchFamily="66" charset="0"/>
          </a:endParaRPr>
        </a:p>
      </dsp:txBody>
      <dsp:txXfrm>
        <a:off x="0" y="3710863"/>
        <a:ext cx="5115491" cy="12369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0D9AA-AA14-403A-A861-E97EB0078968}">
      <dsp:nvSpPr>
        <dsp:cNvPr id="0" name=""/>
        <dsp:cNvSpPr/>
      </dsp:nvSpPr>
      <dsp:spPr>
        <a:xfrm>
          <a:off x="0" y="603"/>
          <a:ext cx="5115491" cy="0"/>
        </a:xfrm>
        <a:prstGeom prst="line">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F32A1-06CE-46E7-BE84-87F8BCA04DD8}">
      <dsp:nvSpPr>
        <dsp:cNvPr id="0" name=""/>
        <dsp:cNvSpPr/>
      </dsp:nvSpPr>
      <dsp:spPr>
        <a:xfrm>
          <a:off x="0" y="603"/>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Overview of Study</a:t>
          </a:r>
          <a:endParaRPr lang="en-US" sz="3500" kern="1200" dirty="0">
            <a:latin typeface="Comic Sans MS" panose="030F0702030302020204" pitchFamily="66" charset="0"/>
          </a:endParaRPr>
        </a:p>
      </dsp:txBody>
      <dsp:txXfrm>
        <a:off x="0" y="603"/>
        <a:ext cx="5115491" cy="989322"/>
      </dsp:txXfrm>
    </dsp:sp>
    <dsp:sp modelId="{0369F4F5-02D9-49B6-9784-99AD5E0A9492}">
      <dsp:nvSpPr>
        <dsp:cNvPr id="0" name=""/>
        <dsp:cNvSpPr/>
      </dsp:nvSpPr>
      <dsp:spPr>
        <a:xfrm>
          <a:off x="0" y="989925"/>
          <a:ext cx="5115491" cy="0"/>
        </a:xfrm>
        <a:prstGeom prst="line">
          <a:avLst/>
        </a:prstGeom>
        <a:solidFill>
          <a:schemeClr val="accent6">
            <a:shade val="80000"/>
            <a:hueOff val="80320"/>
            <a:satOff val="-3227"/>
            <a:lumOff val="6907"/>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396E2-FF7B-4CCA-93F2-1D69C4FC88CB}">
      <dsp:nvSpPr>
        <dsp:cNvPr id="0" name=""/>
        <dsp:cNvSpPr/>
      </dsp:nvSpPr>
      <dsp:spPr>
        <a:xfrm>
          <a:off x="0" y="989925"/>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Research Approach</a:t>
          </a:r>
          <a:endParaRPr lang="en-US" sz="3500" kern="1200" dirty="0">
            <a:latin typeface="Comic Sans MS" panose="030F0702030302020204" pitchFamily="66" charset="0"/>
          </a:endParaRPr>
        </a:p>
      </dsp:txBody>
      <dsp:txXfrm>
        <a:off x="0" y="989925"/>
        <a:ext cx="5115491" cy="989322"/>
      </dsp:txXfrm>
    </dsp:sp>
    <dsp:sp modelId="{F48761F8-328A-47B2-ADCF-971966149323}">
      <dsp:nvSpPr>
        <dsp:cNvPr id="0" name=""/>
        <dsp:cNvSpPr/>
      </dsp:nvSpPr>
      <dsp:spPr>
        <a:xfrm>
          <a:off x="0" y="1979247"/>
          <a:ext cx="5115491" cy="0"/>
        </a:xfrm>
        <a:prstGeom prst="line">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EC2D4-98D0-4F97-9480-B8C1E183EC50}">
      <dsp:nvSpPr>
        <dsp:cNvPr id="0" name=""/>
        <dsp:cNvSpPr/>
      </dsp:nvSpPr>
      <dsp:spPr>
        <a:xfrm>
          <a:off x="0" y="1979247"/>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Findings</a:t>
          </a:r>
          <a:endParaRPr lang="en-US" sz="3500" kern="1200" dirty="0">
            <a:latin typeface="Comic Sans MS" panose="030F0702030302020204" pitchFamily="66" charset="0"/>
          </a:endParaRPr>
        </a:p>
      </dsp:txBody>
      <dsp:txXfrm>
        <a:off x="0" y="1979247"/>
        <a:ext cx="5115491" cy="989322"/>
      </dsp:txXfrm>
    </dsp:sp>
    <dsp:sp modelId="{45CEC9E7-1694-43A2-866C-AE94C89DA0C2}">
      <dsp:nvSpPr>
        <dsp:cNvPr id="0" name=""/>
        <dsp:cNvSpPr/>
      </dsp:nvSpPr>
      <dsp:spPr>
        <a:xfrm>
          <a:off x="0" y="2968570"/>
          <a:ext cx="5115491" cy="0"/>
        </a:xfrm>
        <a:prstGeom prst="line">
          <a:avLst/>
        </a:prstGeom>
        <a:solidFill>
          <a:schemeClr val="accent6">
            <a:shade val="80000"/>
            <a:hueOff val="240960"/>
            <a:satOff val="-9682"/>
            <a:lumOff val="20721"/>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46AD9-A6BE-4E87-A6D1-65B1D6A289F3}">
      <dsp:nvSpPr>
        <dsp:cNvPr id="0" name=""/>
        <dsp:cNvSpPr/>
      </dsp:nvSpPr>
      <dsp:spPr>
        <a:xfrm>
          <a:off x="0" y="2968570"/>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Reflections</a:t>
          </a:r>
          <a:endParaRPr lang="en-US" sz="3500" kern="1200" dirty="0">
            <a:latin typeface="Comic Sans MS" panose="030F0702030302020204" pitchFamily="66" charset="0"/>
          </a:endParaRPr>
        </a:p>
      </dsp:txBody>
      <dsp:txXfrm>
        <a:off x="0" y="2968570"/>
        <a:ext cx="5115491" cy="989322"/>
      </dsp:txXfrm>
    </dsp:sp>
    <dsp:sp modelId="{40E89D46-60FA-4096-A3D9-4EB305FF86B6}">
      <dsp:nvSpPr>
        <dsp:cNvPr id="0" name=""/>
        <dsp:cNvSpPr/>
      </dsp:nvSpPr>
      <dsp:spPr>
        <a:xfrm>
          <a:off x="0" y="3957892"/>
          <a:ext cx="5115491" cy="0"/>
        </a:xfrm>
        <a:prstGeom prst="line">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005C8-F386-4251-B07D-2F37D22C9395}">
      <dsp:nvSpPr>
        <dsp:cNvPr id="0" name=""/>
        <dsp:cNvSpPr/>
      </dsp:nvSpPr>
      <dsp:spPr>
        <a:xfrm>
          <a:off x="0" y="3957892"/>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CA" sz="3500" kern="1200" dirty="0">
              <a:latin typeface="Comic Sans MS" panose="030F0702030302020204" pitchFamily="66" charset="0"/>
            </a:rPr>
            <a:t>Questions &amp; Discussion</a:t>
          </a:r>
          <a:endParaRPr lang="en-US" sz="3500" kern="1200" dirty="0">
            <a:latin typeface="Comic Sans MS" panose="030F0702030302020204" pitchFamily="66" charset="0"/>
          </a:endParaRPr>
        </a:p>
      </dsp:txBody>
      <dsp:txXfrm>
        <a:off x="0" y="3957892"/>
        <a:ext cx="5115491" cy="989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687D5-3BF1-4A48-84B4-2020BE100C67}">
      <dsp:nvSpPr>
        <dsp:cNvPr id="0" name=""/>
        <dsp:cNvSpPr/>
      </dsp:nvSpPr>
      <dsp:spPr>
        <a:xfrm>
          <a:off x="1215" y="0"/>
          <a:ext cx="4738584" cy="40150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innerShdw blurRad="63500" dist="50800" dir="2700000">
            <a:prstClr val="black">
              <a:alpha val="50000"/>
            </a:prstClr>
          </a:innerShdw>
        </a:effectLst>
        <a:scene3d>
          <a:camera prst="perspectiveAbove"/>
          <a:lightRig rig="threePt" dir="t"/>
        </a:scene3d>
      </dsp:spPr>
      <dsp:style>
        <a:lnRef idx="2">
          <a:scrgbClr r="0" g="0" b="0"/>
        </a:lnRef>
        <a:fillRef idx="1">
          <a:scrgbClr r="0" g="0" b="0"/>
        </a:fillRef>
        <a:effectRef idx="0">
          <a:scrgbClr r="0" g="0" b="0"/>
        </a:effectRef>
        <a:fontRef idx="minor"/>
      </dsp:style>
      <dsp:txBody>
        <a:bodyPr spcFirstLastPara="0" vert="horz" wrap="square" lIns="369438" tIns="330200" rIns="369438" bIns="330200" numCol="1" spcCol="1270" anchor="t" anchorCtr="0">
          <a:noAutofit/>
        </a:bodyPr>
        <a:lstStyle/>
        <a:p>
          <a:pPr lvl="0" algn="ctr" defTabSz="1111250">
            <a:lnSpc>
              <a:spcPct val="90000"/>
            </a:lnSpc>
            <a:spcBef>
              <a:spcPct val="0"/>
            </a:spcBef>
            <a:spcAft>
              <a:spcPct val="35000"/>
            </a:spcAft>
          </a:pPr>
          <a:r>
            <a:rPr lang="en-CA" sz="2500" kern="1200" dirty="0"/>
            <a:t>Reviewed current undergraduate transfer &amp; exchange assessment practices of international documents</a:t>
          </a:r>
          <a:endParaRPr lang="en-US" sz="2500" kern="1200" dirty="0"/>
        </a:p>
      </dsp:txBody>
      <dsp:txXfrm>
        <a:off x="1215" y="1525714"/>
        <a:ext cx="4738584" cy="2409022"/>
      </dsp:txXfrm>
    </dsp:sp>
    <dsp:sp modelId="{014877E2-797E-4B87-B9FE-E917BAB6E4A7}">
      <dsp:nvSpPr>
        <dsp:cNvPr id="0" name=""/>
        <dsp:cNvSpPr/>
      </dsp:nvSpPr>
      <dsp:spPr>
        <a:xfrm>
          <a:off x="1768251" y="401503"/>
          <a:ext cx="1204511" cy="12045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3908" tIns="12700" rIns="93908"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944648" y="577900"/>
        <a:ext cx="851717" cy="851717"/>
      </dsp:txXfrm>
    </dsp:sp>
    <dsp:sp modelId="{DB0540DC-1EA0-4315-BE61-D4C2E2C17710}">
      <dsp:nvSpPr>
        <dsp:cNvPr id="0" name=""/>
        <dsp:cNvSpPr/>
      </dsp:nvSpPr>
      <dsp:spPr>
        <a:xfrm>
          <a:off x="1215" y="4014966"/>
          <a:ext cx="473858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3A45CE-EBEB-40B4-81EE-056947CB877B}">
      <dsp:nvSpPr>
        <dsp:cNvPr id="0" name=""/>
        <dsp:cNvSpPr/>
      </dsp:nvSpPr>
      <dsp:spPr>
        <a:xfrm>
          <a:off x="5213658" y="0"/>
          <a:ext cx="4738584" cy="40150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innerShdw blurRad="63500" dist="50800" dir="2700000">
            <a:prstClr val="black">
              <a:alpha val="50000"/>
            </a:prstClr>
          </a:innerShdw>
        </a:effectLst>
        <a:scene3d>
          <a:camera prst="perspectiveAbove"/>
          <a:lightRig rig="threePt" dir="t"/>
        </a:scene3d>
      </dsp:spPr>
      <dsp:style>
        <a:lnRef idx="2">
          <a:scrgbClr r="0" g="0" b="0"/>
        </a:lnRef>
        <a:fillRef idx="1">
          <a:scrgbClr r="0" g="0" b="0"/>
        </a:fillRef>
        <a:effectRef idx="0">
          <a:scrgbClr r="0" g="0" b="0"/>
        </a:effectRef>
        <a:fontRef idx="minor"/>
      </dsp:style>
      <dsp:txBody>
        <a:bodyPr spcFirstLastPara="0" vert="horz" wrap="square" lIns="369438" tIns="330200" rIns="369438" bIns="330200" numCol="1" spcCol="1270" anchor="t" anchorCtr="0">
          <a:noAutofit/>
        </a:bodyPr>
        <a:lstStyle/>
        <a:p>
          <a:pPr lvl="0" algn="ctr" defTabSz="1111250">
            <a:lnSpc>
              <a:spcPct val="90000"/>
            </a:lnSpc>
            <a:spcBef>
              <a:spcPct val="0"/>
            </a:spcBef>
            <a:spcAft>
              <a:spcPct val="35000"/>
            </a:spcAft>
          </a:pPr>
          <a:r>
            <a:rPr lang="en-CA" sz="2500" kern="1200" dirty="0"/>
            <a:t>Identified exemplar practices &amp; opportunities for efficiencies and collaboration</a:t>
          </a:r>
          <a:endParaRPr lang="en-US" sz="2500" kern="1200" dirty="0"/>
        </a:p>
      </dsp:txBody>
      <dsp:txXfrm>
        <a:off x="5213658" y="1525714"/>
        <a:ext cx="4738584" cy="2409022"/>
      </dsp:txXfrm>
    </dsp:sp>
    <dsp:sp modelId="{1C62D557-D88E-4FEF-8CF2-B56271F6F9EC}">
      <dsp:nvSpPr>
        <dsp:cNvPr id="0" name=""/>
        <dsp:cNvSpPr/>
      </dsp:nvSpPr>
      <dsp:spPr>
        <a:xfrm>
          <a:off x="6980694" y="401503"/>
          <a:ext cx="1204511" cy="12045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3908" tIns="12700" rIns="93908"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7157091" y="577900"/>
        <a:ext cx="851717" cy="851717"/>
      </dsp:txXfrm>
    </dsp:sp>
    <dsp:sp modelId="{ED6486EA-A514-423A-B212-74ABF1CDC56E}">
      <dsp:nvSpPr>
        <dsp:cNvPr id="0" name=""/>
        <dsp:cNvSpPr/>
      </dsp:nvSpPr>
      <dsp:spPr>
        <a:xfrm>
          <a:off x="5213658" y="4014966"/>
          <a:ext cx="473858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6335B-25E3-4B76-A7C8-9380EEE63031}">
      <dsp:nvSpPr>
        <dsp:cNvPr id="0" name=""/>
        <dsp:cNvSpPr/>
      </dsp:nvSpPr>
      <dsp:spPr>
        <a:xfrm>
          <a:off x="0" y="198590"/>
          <a:ext cx="10731500" cy="10773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2884" tIns="187452" rIns="832884"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t>BC &amp; Canadian Post-Secondary Institutions; Allied Associations; Government Mandated Service Providers; Councils on Articulation/Admissions &amp; Transfer; Credential Evaluators; International Organizations </a:t>
          </a:r>
        </a:p>
      </dsp:txBody>
      <dsp:txXfrm>
        <a:off x="0" y="198590"/>
        <a:ext cx="10731500" cy="1077300"/>
      </dsp:txXfrm>
    </dsp:sp>
    <dsp:sp modelId="{48488BE9-A8EF-488E-A2FF-6C4F1FEBED1A}">
      <dsp:nvSpPr>
        <dsp:cNvPr id="0" name=""/>
        <dsp:cNvSpPr/>
      </dsp:nvSpPr>
      <dsp:spPr>
        <a:xfrm>
          <a:off x="536575" y="65750"/>
          <a:ext cx="9968189" cy="2656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3938" tIns="0" rIns="283938" bIns="0" numCol="1" spcCol="1270" anchor="ctr" anchorCtr="0">
          <a:noAutofit/>
        </a:bodyPr>
        <a:lstStyle/>
        <a:p>
          <a:pPr lvl="0" algn="l" defTabSz="800100">
            <a:lnSpc>
              <a:spcPct val="90000"/>
            </a:lnSpc>
            <a:spcBef>
              <a:spcPct val="0"/>
            </a:spcBef>
            <a:spcAft>
              <a:spcPct val="35000"/>
            </a:spcAft>
          </a:pPr>
          <a:r>
            <a:rPr lang="en-CA" sz="1800" kern="1200" dirty="0"/>
            <a:t>National &amp; international  web site &amp; literature review</a:t>
          </a:r>
        </a:p>
      </dsp:txBody>
      <dsp:txXfrm>
        <a:off x="549544" y="78719"/>
        <a:ext cx="9942251" cy="239742"/>
      </dsp:txXfrm>
    </dsp:sp>
    <dsp:sp modelId="{B319E15E-CF40-4F05-A4E3-F9180712F8FC}">
      <dsp:nvSpPr>
        <dsp:cNvPr id="0" name=""/>
        <dsp:cNvSpPr/>
      </dsp:nvSpPr>
      <dsp:spPr>
        <a:xfrm>
          <a:off x="0" y="1457330"/>
          <a:ext cx="10731500" cy="8221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2884" tIns="187452" rIns="832884"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t>Canadian Information Centre for International Credentials; Fall PESC Data Summit; Spring Groningen Summit; etc.</a:t>
          </a:r>
        </a:p>
      </dsp:txBody>
      <dsp:txXfrm>
        <a:off x="0" y="1457330"/>
        <a:ext cx="10731500" cy="822150"/>
      </dsp:txXfrm>
    </dsp:sp>
    <dsp:sp modelId="{BB6DEF3A-9469-43C5-A41B-C61D713F6A0D}">
      <dsp:nvSpPr>
        <dsp:cNvPr id="0" name=""/>
        <dsp:cNvSpPr/>
      </dsp:nvSpPr>
      <dsp:spPr>
        <a:xfrm>
          <a:off x="536575" y="1324490"/>
          <a:ext cx="9969466" cy="2656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3938" tIns="0" rIns="283938" bIns="0" numCol="1" spcCol="1270" anchor="ctr" anchorCtr="0">
          <a:noAutofit/>
        </a:bodyPr>
        <a:lstStyle/>
        <a:p>
          <a:pPr lvl="0" algn="l" defTabSz="800100">
            <a:lnSpc>
              <a:spcPct val="90000"/>
            </a:lnSpc>
            <a:spcBef>
              <a:spcPct val="0"/>
            </a:spcBef>
            <a:spcAft>
              <a:spcPct val="35000"/>
            </a:spcAft>
          </a:pPr>
          <a:r>
            <a:rPr lang="en-CA" sz="1800" kern="1200" dirty="0"/>
            <a:t>Interviews with allied organizations supplemented by additional research and conference meetings</a:t>
          </a:r>
        </a:p>
      </dsp:txBody>
      <dsp:txXfrm>
        <a:off x="549544" y="1337459"/>
        <a:ext cx="9943528" cy="239742"/>
      </dsp:txXfrm>
    </dsp:sp>
    <dsp:sp modelId="{C9178BA3-532C-4F1D-99AC-9F8EA8FA8A2E}">
      <dsp:nvSpPr>
        <dsp:cNvPr id="0" name=""/>
        <dsp:cNvSpPr/>
      </dsp:nvSpPr>
      <dsp:spPr>
        <a:xfrm>
          <a:off x="0" y="2460920"/>
          <a:ext cx="10731500" cy="567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2884" tIns="187452" rIns="832884"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t>95 Respondents; 81 Institutions; 43% institutional Response Rate (Public); 82% Completion Rate</a:t>
          </a:r>
        </a:p>
      </dsp:txBody>
      <dsp:txXfrm>
        <a:off x="0" y="2460920"/>
        <a:ext cx="10731500" cy="567000"/>
      </dsp:txXfrm>
    </dsp:sp>
    <dsp:sp modelId="{FAC724BA-7A6A-45C8-A1AD-AE4FDF85C5D3}">
      <dsp:nvSpPr>
        <dsp:cNvPr id="0" name=""/>
        <dsp:cNvSpPr/>
      </dsp:nvSpPr>
      <dsp:spPr>
        <a:xfrm>
          <a:off x="536575" y="2328080"/>
          <a:ext cx="9969466" cy="2656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3938" tIns="0" rIns="283938" bIns="0" numCol="1" spcCol="1270" anchor="ctr" anchorCtr="0">
          <a:noAutofit/>
        </a:bodyPr>
        <a:lstStyle/>
        <a:p>
          <a:pPr lvl="0" algn="l" defTabSz="800100">
            <a:lnSpc>
              <a:spcPct val="90000"/>
            </a:lnSpc>
            <a:spcBef>
              <a:spcPct val="0"/>
            </a:spcBef>
            <a:spcAft>
              <a:spcPct val="35000"/>
            </a:spcAft>
          </a:pPr>
          <a:r>
            <a:rPr lang="en-CA" sz="1800" kern="1200" dirty="0"/>
            <a:t>National survey</a:t>
          </a:r>
        </a:p>
      </dsp:txBody>
      <dsp:txXfrm>
        <a:off x="549544" y="2341049"/>
        <a:ext cx="9943528" cy="239742"/>
      </dsp:txXfrm>
    </dsp:sp>
    <dsp:sp modelId="{3F17B627-5851-40AB-897E-097141A1F8A5}">
      <dsp:nvSpPr>
        <dsp:cNvPr id="0" name=""/>
        <dsp:cNvSpPr/>
      </dsp:nvSpPr>
      <dsp:spPr>
        <a:xfrm>
          <a:off x="0" y="3209360"/>
          <a:ext cx="10731500" cy="567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2884" tIns="187452" rIns="832884"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t>8 – 3 RUCBC; 2 BC Colleges; 1 BCAIU; 1 Polytechnic; 1 University (used to be a Polytechnic)</a:t>
          </a:r>
        </a:p>
      </dsp:txBody>
      <dsp:txXfrm>
        <a:off x="0" y="3209360"/>
        <a:ext cx="10731500" cy="567000"/>
      </dsp:txXfrm>
    </dsp:sp>
    <dsp:sp modelId="{8A4C96FD-EC9A-4058-921E-59D488E5939C}">
      <dsp:nvSpPr>
        <dsp:cNvPr id="0" name=""/>
        <dsp:cNvSpPr/>
      </dsp:nvSpPr>
      <dsp:spPr>
        <a:xfrm>
          <a:off x="536575" y="3076520"/>
          <a:ext cx="9969466" cy="2656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3938" tIns="0" rIns="283938" bIns="0" numCol="1" spcCol="1270" anchor="ctr" anchorCtr="0">
          <a:noAutofit/>
        </a:bodyPr>
        <a:lstStyle/>
        <a:p>
          <a:pPr lvl="0" algn="l" defTabSz="800100">
            <a:lnSpc>
              <a:spcPct val="90000"/>
            </a:lnSpc>
            <a:spcBef>
              <a:spcPct val="0"/>
            </a:spcBef>
            <a:spcAft>
              <a:spcPct val="35000"/>
            </a:spcAft>
          </a:pPr>
          <a:r>
            <a:rPr lang="en-CA" sz="1800" kern="1200" dirty="0"/>
            <a:t>Institutional field interviews - </a:t>
          </a:r>
          <a:r>
            <a:rPr lang="en-CA" sz="1800" b="1" kern="1200" dirty="0"/>
            <a:t>UBC, </a:t>
          </a:r>
          <a:r>
            <a:rPr lang="en-CA" sz="1800" b="1" kern="1200" dirty="0" err="1"/>
            <a:t>UVic</a:t>
          </a:r>
          <a:r>
            <a:rPr lang="en-CA" sz="1800" b="1" kern="1200" dirty="0"/>
            <a:t>, TRU, </a:t>
          </a:r>
          <a:r>
            <a:rPr lang="en-CA" sz="1800" b="1" kern="1200" dirty="0" err="1"/>
            <a:t>CapU</a:t>
          </a:r>
          <a:r>
            <a:rPr lang="en-CA" sz="1800" b="1" kern="1200" dirty="0"/>
            <a:t>, COTR, LANG, Humber, Ryerson </a:t>
          </a:r>
          <a:endParaRPr lang="en-CA" sz="1800" kern="1200" dirty="0"/>
        </a:p>
      </dsp:txBody>
      <dsp:txXfrm>
        <a:off x="549544" y="3089489"/>
        <a:ext cx="9943528" cy="239742"/>
      </dsp:txXfrm>
    </dsp:sp>
    <dsp:sp modelId="{F53E9428-B67F-4F5A-8310-7967B3F077EC}">
      <dsp:nvSpPr>
        <dsp:cNvPr id="0" name=""/>
        <dsp:cNvSpPr/>
      </dsp:nvSpPr>
      <dsp:spPr>
        <a:xfrm>
          <a:off x="0" y="3957800"/>
          <a:ext cx="10731500" cy="567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2884" tIns="187452" rIns="832884"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dirty="0"/>
            <a:t>Publicly funded BC institutions and select other Canadian institutions</a:t>
          </a:r>
        </a:p>
      </dsp:txBody>
      <dsp:txXfrm>
        <a:off x="0" y="3957800"/>
        <a:ext cx="10731500" cy="567000"/>
      </dsp:txXfrm>
    </dsp:sp>
    <dsp:sp modelId="{A254FC7B-23C8-4054-A10A-BED5A1920C1A}">
      <dsp:nvSpPr>
        <dsp:cNvPr id="0" name=""/>
        <dsp:cNvSpPr/>
      </dsp:nvSpPr>
      <dsp:spPr>
        <a:xfrm>
          <a:off x="536575" y="3824960"/>
          <a:ext cx="9969466" cy="26568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3938" tIns="0" rIns="283938" bIns="0" numCol="1" spcCol="1270" anchor="ctr" anchorCtr="0">
          <a:noAutofit/>
        </a:bodyPr>
        <a:lstStyle/>
        <a:p>
          <a:pPr lvl="0" algn="l" defTabSz="800100">
            <a:lnSpc>
              <a:spcPct val="90000"/>
            </a:lnSpc>
            <a:spcBef>
              <a:spcPct val="0"/>
            </a:spcBef>
            <a:spcAft>
              <a:spcPct val="35000"/>
            </a:spcAft>
          </a:pPr>
          <a:r>
            <a:rPr lang="en-CA" sz="1800" kern="1200" dirty="0"/>
            <a:t>Institutional web site reviews</a:t>
          </a:r>
        </a:p>
      </dsp:txBody>
      <dsp:txXfrm>
        <a:off x="549544" y="3837929"/>
        <a:ext cx="9943528" cy="23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74DEA-711F-4B73-88B1-436C411458DF}">
      <dsp:nvSpPr>
        <dsp:cNvPr id="0" name=""/>
        <dsp:cNvSpPr/>
      </dsp:nvSpPr>
      <dsp:spPr>
        <a:xfrm>
          <a:off x="0" y="0"/>
          <a:ext cx="10515600" cy="4351338"/>
        </a:xfrm>
        <a:prstGeom prst="roundRect">
          <a:avLst>
            <a:gd name="adj" fmla="val 8500"/>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3377122" numCol="1" spcCol="1270" anchor="t" anchorCtr="0">
          <a:noAutofit/>
        </a:bodyPr>
        <a:lstStyle/>
        <a:p>
          <a:pPr lvl="0" algn="l" defTabSz="1200150">
            <a:lnSpc>
              <a:spcPct val="90000"/>
            </a:lnSpc>
            <a:spcBef>
              <a:spcPct val="0"/>
            </a:spcBef>
            <a:spcAft>
              <a:spcPct val="35000"/>
            </a:spcAft>
          </a:pPr>
          <a:r>
            <a:rPr lang="en-CA" sz="2700" kern="1200" dirty="0"/>
            <a:t>Broader Transfer and Student Mobility</a:t>
          </a:r>
        </a:p>
      </dsp:txBody>
      <dsp:txXfrm>
        <a:off x="108329" y="108329"/>
        <a:ext cx="10298942" cy="4134680"/>
      </dsp:txXfrm>
    </dsp:sp>
    <dsp:sp modelId="{79A8FD10-B374-4B05-9FCC-5D001EB5028F}">
      <dsp:nvSpPr>
        <dsp:cNvPr id="0" name=""/>
        <dsp:cNvSpPr/>
      </dsp:nvSpPr>
      <dsp:spPr>
        <a:xfrm>
          <a:off x="262890" y="1087834"/>
          <a:ext cx="1577340" cy="98011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Increasing Mobility</a:t>
          </a:r>
        </a:p>
      </dsp:txBody>
      <dsp:txXfrm>
        <a:off x="293032" y="1117976"/>
        <a:ext cx="1517056" cy="919829"/>
      </dsp:txXfrm>
    </dsp:sp>
    <dsp:sp modelId="{458BF0F1-594D-4EBD-884B-F6993902860B}">
      <dsp:nvSpPr>
        <dsp:cNvPr id="0" name=""/>
        <dsp:cNvSpPr/>
      </dsp:nvSpPr>
      <dsp:spPr>
        <a:xfrm>
          <a:off x="262890" y="2118703"/>
          <a:ext cx="1577340" cy="98011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a:t>Quality Assured </a:t>
          </a:r>
          <a:r>
            <a:rPr lang="en-CA" sz="1800" kern="1200" dirty="0"/>
            <a:t>Best Practice</a:t>
          </a:r>
        </a:p>
      </dsp:txBody>
      <dsp:txXfrm>
        <a:off x="293032" y="2148845"/>
        <a:ext cx="1517056" cy="919829"/>
      </dsp:txXfrm>
    </dsp:sp>
    <dsp:sp modelId="{6E83154C-9AF4-4A6E-AD89-BA55712F5D45}">
      <dsp:nvSpPr>
        <dsp:cNvPr id="0" name=""/>
        <dsp:cNvSpPr/>
      </dsp:nvSpPr>
      <dsp:spPr>
        <a:xfrm>
          <a:off x="262890" y="3149571"/>
          <a:ext cx="1577340" cy="98011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Digitization</a:t>
          </a:r>
        </a:p>
      </dsp:txBody>
      <dsp:txXfrm>
        <a:off x="293032" y="3179713"/>
        <a:ext cx="1517056" cy="919829"/>
      </dsp:txXfrm>
    </dsp:sp>
    <dsp:sp modelId="{EA2C994B-99A1-49AE-9143-ED316CC0D8D9}">
      <dsp:nvSpPr>
        <dsp:cNvPr id="0" name=""/>
        <dsp:cNvSpPr/>
      </dsp:nvSpPr>
      <dsp:spPr>
        <a:xfrm>
          <a:off x="2103120" y="1087834"/>
          <a:ext cx="8149590" cy="3045936"/>
        </a:xfrm>
        <a:prstGeom prst="roundRect">
          <a:avLst>
            <a:gd name="adj" fmla="val 10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934170" numCol="1" spcCol="1270" anchor="t" anchorCtr="0">
          <a:noAutofit/>
        </a:bodyPr>
        <a:lstStyle/>
        <a:p>
          <a:pPr lvl="0" algn="l" defTabSz="1200150">
            <a:lnSpc>
              <a:spcPct val="90000"/>
            </a:lnSpc>
            <a:spcBef>
              <a:spcPct val="0"/>
            </a:spcBef>
            <a:spcAft>
              <a:spcPct val="35000"/>
            </a:spcAft>
          </a:pPr>
          <a:r>
            <a:rPr lang="en-CA" sz="2700" kern="1200" dirty="0"/>
            <a:t>Best Practice: Substantial Difference</a:t>
          </a:r>
        </a:p>
      </dsp:txBody>
      <dsp:txXfrm>
        <a:off x="2196793" y="1181507"/>
        <a:ext cx="7962244" cy="2858590"/>
      </dsp:txXfrm>
    </dsp:sp>
    <dsp:sp modelId="{6078D459-EDDD-4B9A-9048-5C5B565616E7}">
      <dsp:nvSpPr>
        <dsp:cNvPr id="0" name=""/>
        <dsp:cNvSpPr/>
      </dsp:nvSpPr>
      <dsp:spPr>
        <a:xfrm>
          <a:off x="2306859" y="2153912"/>
          <a:ext cx="1629918" cy="83722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Conventions</a:t>
          </a:r>
        </a:p>
      </dsp:txBody>
      <dsp:txXfrm>
        <a:off x="2332606" y="2179659"/>
        <a:ext cx="1578424" cy="785729"/>
      </dsp:txXfrm>
    </dsp:sp>
    <dsp:sp modelId="{F8D6BBE5-6642-4F71-AC73-E173B4546BAB}">
      <dsp:nvSpPr>
        <dsp:cNvPr id="0" name=""/>
        <dsp:cNvSpPr/>
      </dsp:nvSpPr>
      <dsp:spPr>
        <a:xfrm>
          <a:off x="2306859" y="3066537"/>
          <a:ext cx="1629918" cy="83722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Quality Assurance</a:t>
          </a:r>
        </a:p>
      </dsp:txBody>
      <dsp:txXfrm>
        <a:off x="2332606" y="3092284"/>
        <a:ext cx="1578424" cy="785729"/>
      </dsp:txXfrm>
    </dsp:sp>
    <dsp:sp modelId="{B4F0969C-3F30-46F6-8C81-1485E8D6FCF4}">
      <dsp:nvSpPr>
        <dsp:cNvPr id="0" name=""/>
        <dsp:cNvSpPr/>
      </dsp:nvSpPr>
      <dsp:spPr>
        <a:xfrm>
          <a:off x="4153662" y="2175669"/>
          <a:ext cx="5836158" cy="1740535"/>
        </a:xfrm>
        <a:prstGeom prst="roundRect">
          <a:avLst>
            <a:gd name="adj" fmla="val 10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982435" numCol="1" spcCol="1270" anchor="t" anchorCtr="0">
          <a:noAutofit/>
        </a:bodyPr>
        <a:lstStyle/>
        <a:p>
          <a:pPr lvl="0" algn="l" defTabSz="1200150">
            <a:lnSpc>
              <a:spcPct val="90000"/>
            </a:lnSpc>
            <a:spcBef>
              <a:spcPct val="0"/>
            </a:spcBef>
            <a:spcAft>
              <a:spcPct val="35000"/>
            </a:spcAft>
          </a:pPr>
          <a:r>
            <a:rPr lang="en-CA" sz="2700" kern="1200" dirty="0"/>
            <a:t>System-level Resources &amp; Collaboration</a:t>
          </a:r>
        </a:p>
      </dsp:txBody>
      <dsp:txXfrm>
        <a:off x="4207189" y="2229196"/>
        <a:ext cx="5729104" cy="1633481"/>
      </dsp:txXfrm>
    </dsp:sp>
    <dsp:sp modelId="{FBA0B791-CA8D-49E3-AFE5-74CB19EE8ECE}">
      <dsp:nvSpPr>
        <dsp:cNvPr id="0" name=""/>
        <dsp:cNvSpPr/>
      </dsp:nvSpPr>
      <dsp:spPr>
        <a:xfrm>
          <a:off x="4299565" y="2958909"/>
          <a:ext cx="135630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a:t>Institutions, Allied Orgs &amp; Govt</a:t>
          </a:r>
        </a:p>
      </dsp:txBody>
      <dsp:txXfrm>
        <a:off x="4323652" y="2982996"/>
        <a:ext cx="1308134" cy="735066"/>
      </dsp:txXfrm>
    </dsp:sp>
    <dsp:sp modelId="{CA42E799-CF96-4158-8F18-AF3C0154F83F}">
      <dsp:nvSpPr>
        <dsp:cNvPr id="0" name=""/>
        <dsp:cNvSpPr/>
      </dsp:nvSpPr>
      <dsp:spPr>
        <a:xfrm>
          <a:off x="5694460" y="2958909"/>
          <a:ext cx="135630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a:t>External </a:t>
          </a:r>
          <a:r>
            <a:rPr lang="en-CA" sz="1200" kern="1200" dirty="0"/>
            <a:t>Providers, Resources &amp; Training</a:t>
          </a:r>
        </a:p>
      </dsp:txBody>
      <dsp:txXfrm>
        <a:off x="5718547" y="2982996"/>
        <a:ext cx="1308134" cy="735066"/>
      </dsp:txXfrm>
    </dsp:sp>
    <dsp:sp modelId="{97DD13C6-45AB-434F-9214-7E2064D4C322}">
      <dsp:nvSpPr>
        <dsp:cNvPr id="0" name=""/>
        <dsp:cNvSpPr/>
      </dsp:nvSpPr>
      <dsp:spPr>
        <a:xfrm>
          <a:off x="7089355" y="2958909"/>
          <a:ext cx="135630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a:t>Regional &amp; National Databases</a:t>
          </a:r>
        </a:p>
      </dsp:txBody>
      <dsp:txXfrm>
        <a:off x="7113442" y="2982996"/>
        <a:ext cx="1308134" cy="735066"/>
      </dsp:txXfrm>
    </dsp:sp>
    <dsp:sp modelId="{EDB1C84E-BE46-4424-8C56-32DE077C6B35}">
      <dsp:nvSpPr>
        <dsp:cNvPr id="0" name=""/>
        <dsp:cNvSpPr/>
      </dsp:nvSpPr>
      <dsp:spPr>
        <a:xfrm>
          <a:off x="8484249" y="2958909"/>
          <a:ext cx="135630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a:t>ARUCC Groningen &amp; Student Mobility Project</a:t>
          </a:r>
        </a:p>
      </dsp:txBody>
      <dsp:txXfrm>
        <a:off x="8508336" y="2982996"/>
        <a:ext cx="1308134" cy="735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8A816-7B88-4E2C-BDF1-2F5273DA9B57}">
      <dsp:nvSpPr>
        <dsp:cNvPr id="0" name=""/>
        <dsp:cNvSpPr/>
      </dsp:nvSpPr>
      <dsp:spPr>
        <a:xfrm>
          <a:off x="3077888" y="1532"/>
          <a:ext cx="234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China (28%)</a:t>
          </a:r>
        </a:p>
      </dsp:txBody>
      <dsp:txXfrm>
        <a:off x="3077888" y="1532"/>
        <a:ext cx="2340000" cy="670070"/>
      </dsp:txXfrm>
    </dsp:sp>
    <dsp:sp modelId="{16CEA23D-A433-48BC-960D-E7B041CF086E}">
      <dsp:nvSpPr>
        <dsp:cNvPr id="0" name=""/>
        <dsp:cNvSpPr/>
      </dsp:nvSpPr>
      <dsp:spPr>
        <a:xfrm>
          <a:off x="3122888" y="705106"/>
          <a:ext cx="225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India (25%)</a:t>
          </a:r>
        </a:p>
      </dsp:txBody>
      <dsp:txXfrm>
        <a:off x="3122888" y="705106"/>
        <a:ext cx="2250000" cy="670070"/>
      </dsp:txXfrm>
    </dsp:sp>
    <dsp:sp modelId="{6C958EB1-00B1-4E5A-9691-FB408C68DD84}">
      <dsp:nvSpPr>
        <dsp:cNvPr id="0" name=""/>
        <dsp:cNvSpPr/>
      </dsp:nvSpPr>
      <dsp:spPr>
        <a:xfrm>
          <a:off x="2582888" y="1408680"/>
          <a:ext cx="333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South Korea (5%)</a:t>
          </a:r>
        </a:p>
      </dsp:txBody>
      <dsp:txXfrm>
        <a:off x="2582888" y="1408680"/>
        <a:ext cx="3330000" cy="670070"/>
      </dsp:txXfrm>
    </dsp:sp>
    <dsp:sp modelId="{C2452F8F-FE4C-4892-8216-EF9CF9292CDE}">
      <dsp:nvSpPr>
        <dsp:cNvPr id="0" name=""/>
        <dsp:cNvSpPr/>
      </dsp:nvSpPr>
      <dsp:spPr>
        <a:xfrm>
          <a:off x="3550388" y="2112254"/>
          <a:ext cx="1395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France </a:t>
          </a:r>
        </a:p>
      </dsp:txBody>
      <dsp:txXfrm>
        <a:off x="3550388" y="2112254"/>
        <a:ext cx="1395000" cy="670070"/>
      </dsp:txXfrm>
    </dsp:sp>
    <dsp:sp modelId="{1D6499C0-DB5F-483A-AC40-2300D2153848}">
      <dsp:nvSpPr>
        <dsp:cNvPr id="0" name=""/>
        <dsp:cNvSpPr/>
      </dsp:nvSpPr>
      <dsp:spPr>
        <a:xfrm>
          <a:off x="3437888" y="2815828"/>
          <a:ext cx="162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US (3%)</a:t>
          </a:r>
        </a:p>
      </dsp:txBody>
      <dsp:txXfrm>
        <a:off x="3437888" y="2815828"/>
        <a:ext cx="1620000" cy="670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8A816-7B88-4E2C-BDF1-2F5273DA9B57}">
      <dsp:nvSpPr>
        <dsp:cNvPr id="0" name=""/>
        <dsp:cNvSpPr/>
      </dsp:nvSpPr>
      <dsp:spPr>
        <a:xfrm>
          <a:off x="2716901" y="1532"/>
          <a:ext cx="2835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China (51,130)</a:t>
          </a:r>
        </a:p>
      </dsp:txBody>
      <dsp:txXfrm>
        <a:off x="2716901" y="1532"/>
        <a:ext cx="2835000" cy="670070"/>
      </dsp:txXfrm>
    </dsp:sp>
    <dsp:sp modelId="{16CEA23D-A433-48BC-960D-E7B041CF086E}">
      <dsp:nvSpPr>
        <dsp:cNvPr id="0" name=""/>
        <dsp:cNvSpPr/>
      </dsp:nvSpPr>
      <dsp:spPr>
        <a:xfrm>
          <a:off x="2109401" y="705106"/>
          <a:ext cx="405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South Korea (12,695)</a:t>
          </a:r>
        </a:p>
      </dsp:txBody>
      <dsp:txXfrm>
        <a:off x="2109401" y="705106"/>
        <a:ext cx="4050000" cy="670070"/>
      </dsp:txXfrm>
    </dsp:sp>
    <dsp:sp modelId="{6C958EB1-00B1-4E5A-9691-FB408C68DD84}">
      <dsp:nvSpPr>
        <dsp:cNvPr id="0" name=""/>
        <dsp:cNvSpPr/>
      </dsp:nvSpPr>
      <dsp:spPr>
        <a:xfrm>
          <a:off x="2919401" y="1408680"/>
          <a:ext cx="243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India 12,105</a:t>
          </a:r>
        </a:p>
      </dsp:txBody>
      <dsp:txXfrm>
        <a:off x="2919401" y="1408680"/>
        <a:ext cx="2430000" cy="670070"/>
      </dsp:txXfrm>
    </dsp:sp>
    <dsp:sp modelId="{C2452F8F-FE4C-4892-8216-EF9CF9292CDE}">
      <dsp:nvSpPr>
        <dsp:cNvPr id="0" name=""/>
        <dsp:cNvSpPr/>
      </dsp:nvSpPr>
      <dsp:spPr>
        <a:xfrm>
          <a:off x="2829401" y="2112254"/>
          <a:ext cx="261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Japan (6,555) </a:t>
          </a:r>
        </a:p>
      </dsp:txBody>
      <dsp:txXfrm>
        <a:off x="2829401" y="2112254"/>
        <a:ext cx="2610000" cy="670070"/>
      </dsp:txXfrm>
    </dsp:sp>
    <dsp:sp modelId="{1D6499C0-DB5F-483A-AC40-2300D2153848}">
      <dsp:nvSpPr>
        <dsp:cNvPr id="0" name=""/>
        <dsp:cNvSpPr/>
      </dsp:nvSpPr>
      <dsp:spPr>
        <a:xfrm>
          <a:off x="3099401" y="2815828"/>
          <a:ext cx="2070000" cy="67007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CA" sz="3500" kern="1200" dirty="0"/>
            <a:t>US (4,780)</a:t>
          </a:r>
        </a:p>
      </dsp:txBody>
      <dsp:txXfrm>
        <a:off x="3099401" y="2815828"/>
        <a:ext cx="2070000" cy="6700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74DEA-711F-4B73-88B1-436C411458DF}">
      <dsp:nvSpPr>
        <dsp:cNvPr id="0" name=""/>
        <dsp:cNvSpPr/>
      </dsp:nvSpPr>
      <dsp:spPr>
        <a:xfrm>
          <a:off x="0" y="0"/>
          <a:ext cx="10515600" cy="4351338"/>
        </a:xfrm>
        <a:prstGeom prst="roundRect">
          <a:avLst>
            <a:gd name="adj" fmla="val 8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3377122" numCol="1" spcCol="1270" anchor="t" anchorCtr="0">
          <a:noAutofit/>
        </a:bodyPr>
        <a:lstStyle/>
        <a:p>
          <a:pPr lvl="0" algn="l" defTabSz="1289050">
            <a:lnSpc>
              <a:spcPct val="90000"/>
            </a:lnSpc>
            <a:spcBef>
              <a:spcPct val="0"/>
            </a:spcBef>
            <a:spcAft>
              <a:spcPct val="35000"/>
            </a:spcAft>
          </a:pPr>
          <a:r>
            <a:rPr lang="en-CA" sz="2900" kern="1200" dirty="0"/>
            <a:t>Institution Type &amp; Sector Association Affiliation</a:t>
          </a:r>
        </a:p>
      </dsp:txBody>
      <dsp:txXfrm>
        <a:off x="108329" y="108329"/>
        <a:ext cx="10298942" cy="4134680"/>
      </dsp:txXfrm>
    </dsp:sp>
    <dsp:sp modelId="{79A8FD10-B374-4B05-9FCC-5D001EB5028F}">
      <dsp:nvSpPr>
        <dsp:cNvPr id="0" name=""/>
        <dsp:cNvSpPr/>
      </dsp:nvSpPr>
      <dsp:spPr>
        <a:xfrm>
          <a:off x="262890" y="1087834"/>
          <a:ext cx="1577340" cy="98011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a:t>Universities (RUBC = 3; BCAIU = 1; COU = 1) </a:t>
          </a:r>
        </a:p>
      </dsp:txBody>
      <dsp:txXfrm>
        <a:off x="293032" y="1117976"/>
        <a:ext cx="1517056" cy="919829"/>
      </dsp:txXfrm>
    </dsp:sp>
    <dsp:sp modelId="{458BF0F1-594D-4EBD-884B-F6993902860B}">
      <dsp:nvSpPr>
        <dsp:cNvPr id="0" name=""/>
        <dsp:cNvSpPr/>
      </dsp:nvSpPr>
      <dsp:spPr>
        <a:xfrm>
          <a:off x="262890" y="2118703"/>
          <a:ext cx="1577340" cy="98011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a:t>Colleges (BC Colleges = 2)</a:t>
          </a:r>
        </a:p>
      </dsp:txBody>
      <dsp:txXfrm>
        <a:off x="293032" y="2148845"/>
        <a:ext cx="1517056" cy="919829"/>
      </dsp:txXfrm>
    </dsp:sp>
    <dsp:sp modelId="{6E83154C-9AF4-4A6E-AD89-BA55712F5D45}">
      <dsp:nvSpPr>
        <dsp:cNvPr id="0" name=""/>
        <dsp:cNvSpPr/>
      </dsp:nvSpPr>
      <dsp:spPr>
        <a:xfrm>
          <a:off x="262890" y="3149571"/>
          <a:ext cx="1577340" cy="980113"/>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a:t>Institutes (Colleges Ontario &amp; Polytechnics Canada = 1)</a:t>
          </a:r>
        </a:p>
      </dsp:txBody>
      <dsp:txXfrm>
        <a:off x="293032" y="3179713"/>
        <a:ext cx="1517056" cy="919829"/>
      </dsp:txXfrm>
    </dsp:sp>
    <dsp:sp modelId="{EA2C994B-99A1-49AE-9143-ED316CC0D8D9}">
      <dsp:nvSpPr>
        <dsp:cNvPr id="0" name=""/>
        <dsp:cNvSpPr/>
      </dsp:nvSpPr>
      <dsp:spPr>
        <a:xfrm>
          <a:off x="2103120" y="1087834"/>
          <a:ext cx="8149590" cy="3045936"/>
        </a:xfrm>
        <a:prstGeom prst="roundRect">
          <a:avLst>
            <a:gd name="adj" fmla="val 10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934170" numCol="1" spcCol="1270" anchor="t" anchorCtr="0">
          <a:noAutofit/>
        </a:bodyPr>
        <a:lstStyle/>
        <a:p>
          <a:pPr lvl="0" algn="l" defTabSz="1289050">
            <a:lnSpc>
              <a:spcPct val="90000"/>
            </a:lnSpc>
            <a:spcBef>
              <a:spcPct val="0"/>
            </a:spcBef>
            <a:spcAft>
              <a:spcPct val="35000"/>
            </a:spcAft>
          </a:pPr>
          <a:r>
            <a:rPr lang="en-CA" sz="2900" kern="1200" dirty="0"/>
            <a:t>International Student Population (exchange populations unavailable or estimated as very low)</a:t>
          </a:r>
        </a:p>
      </dsp:txBody>
      <dsp:txXfrm>
        <a:off x="2196793" y="1181507"/>
        <a:ext cx="7962244" cy="2858590"/>
      </dsp:txXfrm>
    </dsp:sp>
    <dsp:sp modelId="{6078D459-EDDD-4B9A-9048-5C5B565616E7}">
      <dsp:nvSpPr>
        <dsp:cNvPr id="0" name=""/>
        <dsp:cNvSpPr/>
      </dsp:nvSpPr>
      <dsp:spPr>
        <a:xfrm>
          <a:off x="2306859" y="2153912"/>
          <a:ext cx="1629918" cy="410059"/>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Up to 1,000</a:t>
          </a:r>
        </a:p>
      </dsp:txBody>
      <dsp:txXfrm>
        <a:off x="2319470" y="2166523"/>
        <a:ext cx="1604696" cy="384837"/>
      </dsp:txXfrm>
    </dsp:sp>
    <dsp:sp modelId="{F8D6BBE5-6642-4F71-AC73-E173B4546BAB}">
      <dsp:nvSpPr>
        <dsp:cNvPr id="0" name=""/>
        <dsp:cNvSpPr/>
      </dsp:nvSpPr>
      <dsp:spPr>
        <a:xfrm>
          <a:off x="2306859" y="2600902"/>
          <a:ext cx="1629918" cy="410059"/>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2,000 – 3,000</a:t>
          </a:r>
        </a:p>
      </dsp:txBody>
      <dsp:txXfrm>
        <a:off x="2319470" y="2613513"/>
        <a:ext cx="1604696" cy="384837"/>
      </dsp:txXfrm>
    </dsp:sp>
    <dsp:sp modelId="{C80E3EDC-1C7A-44B2-B63B-E87C63A65CDC}">
      <dsp:nvSpPr>
        <dsp:cNvPr id="0" name=""/>
        <dsp:cNvSpPr/>
      </dsp:nvSpPr>
      <dsp:spPr>
        <a:xfrm>
          <a:off x="2306859" y="3047893"/>
          <a:ext cx="1629918" cy="410059"/>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4,000 – 5,000</a:t>
          </a:r>
        </a:p>
      </dsp:txBody>
      <dsp:txXfrm>
        <a:off x="2319470" y="3060504"/>
        <a:ext cx="1604696" cy="384837"/>
      </dsp:txXfrm>
    </dsp:sp>
    <dsp:sp modelId="{1AE3CB60-0A9F-4C20-AA82-E2087A1B19BD}">
      <dsp:nvSpPr>
        <dsp:cNvPr id="0" name=""/>
        <dsp:cNvSpPr/>
      </dsp:nvSpPr>
      <dsp:spPr>
        <a:xfrm>
          <a:off x="2306859" y="3494883"/>
          <a:ext cx="1629918" cy="410059"/>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a:t>&gt;5,000</a:t>
          </a:r>
        </a:p>
      </dsp:txBody>
      <dsp:txXfrm>
        <a:off x="2319470" y="3507494"/>
        <a:ext cx="1604696" cy="384837"/>
      </dsp:txXfrm>
    </dsp:sp>
    <dsp:sp modelId="{B4F0969C-3F30-46F6-8C81-1485E8D6FCF4}">
      <dsp:nvSpPr>
        <dsp:cNvPr id="0" name=""/>
        <dsp:cNvSpPr/>
      </dsp:nvSpPr>
      <dsp:spPr>
        <a:xfrm>
          <a:off x="4153662" y="2175669"/>
          <a:ext cx="5836158" cy="1740535"/>
        </a:xfrm>
        <a:prstGeom prst="roundRect">
          <a:avLst>
            <a:gd name="adj" fmla="val 105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982435" numCol="1" spcCol="1270" anchor="t" anchorCtr="0">
          <a:noAutofit/>
        </a:bodyPr>
        <a:lstStyle/>
        <a:p>
          <a:pPr lvl="0" algn="l" defTabSz="1289050">
            <a:lnSpc>
              <a:spcPct val="90000"/>
            </a:lnSpc>
            <a:spcBef>
              <a:spcPct val="0"/>
            </a:spcBef>
            <a:spcAft>
              <a:spcPct val="35000"/>
            </a:spcAft>
          </a:pPr>
          <a:r>
            <a:rPr lang="en-CA" sz="2900" kern="1200" dirty="0"/>
            <a:t>Other Points of Difference</a:t>
          </a:r>
        </a:p>
      </dsp:txBody>
      <dsp:txXfrm>
        <a:off x="4207189" y="2229196"/>
        <a:ext cx="5729104" cy="1633481"/>
      </dsp:txXfrm>
    </dsp:sp>
    <dsp:sp modelId="{FBA0B791-CA8D-49E3-AFE5-74CB19EE8ECE}">
      <dsp:nvSpPr>
        <dsp:cNvPr id="0" name=""/>
        <dsp:cNvSpPr/>
      </dsp:nvSpPr>
      <dsp:spPr>
        <a:xfrm>
          <a:off x="4299565" y="2958909"/>
          <a:ext cx="181111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a:t>Programs or Credentials Offered</a:t>
          </a:r>
        </a:p>
      </dsp:txBody>
      <dsp:txXfrm>
        <a:off x="4323652" y="2982996"/>
        <a:ext cx="1762944" cy="735066"/>
      </dsp:txXfrm>
    </dsp:sp>
    <dsp:sp modelId="{C652B100-95A8-4385-8985-9A327B49FA55}">
      <dsp:nvSpPr>
        <dsp:cNvPr id="0" name=""/>
        <dsp:cNvSpPr/>
      </dsp:nvSpPr>
      <dsp:spPr>
        <a:xfrm>
          <a:off x="6162209" y="2958909"/>
          <a:ext cx="181111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a:t>Campus Location</a:t>
          </a:r>
        </a:p>
      </dsp:txBody>
      <dsp:txXfrm>
        <a:off x="6186296" y="2982996"/>
        <a:ext cx="1762944" cy="735066"/>
      </dsp:txXfrm>
    </dsp:sp>
    <dsp:sp modelId="{EDB1C84E-BE46-4424-8C56-32DE077C6B35}">
      <dsp:nvSpPr>
        <dsp:cNvPr id="0" name=""/>
        <dsp:cNvSpPr/>
      </dsp:nvSpPr>
      <dsp:spPr>
        <a:xfrm>
          <a:off x="8024853" y="2958909"/>
          <a:ext cx="1811118" cy="783240"/>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a:t>Business model supporting assessment</a:t>
          </a:r>
        </a:p>
      </dsp:txBody>
      <dsp:txXfrm>
        <a:off x="8048940" y="2982996"/>
        <a:ext cx="1762944" cy="7350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93-87DF-4131-85FD-53825CB86AC4}">
      <dsp:nvSpPr>
        <dsp:cNvPr id="0" name=""/>
        <dsp:cNvSpPr/>
      </dsp:nvSpPr>
      <dsp:spPr>
        <a:xfrm>
          <a:off x="1700200" y="0"/>
          <a:ext cx="7480959"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E82F2-8FFE-47A4-8BFF-181F9D2CB8C5}">
      <dsp:nvSpPr>
        <dsp:cNvPr id="0" name=""/>
        <dsp:cNvSpPr/>
      </dsp:nvSpPr>
      <dsp:spPr>
        <a:xfrm>
          <a:off x="2645380" y="3235654"/>
          <a:ext cx="160129" cy="160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0F513-9B72-4C83-A880-FF99721BC540}">
      <dsp:nvSpPr>
        <dsp:cNvPr id="0" name=""/>
        <dsp:cNvSpPr/>
      </dsp:nvSpPr>
      <dsp:spPr>
        <a:xfrm>
          <a:off x="2537459" y="3616059"/>
          <a:ext cx="1389612" cy="7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800100">
            <a:lnSpc>
              <a:spcPct val="90000"/>
            </a:lnSpc>
            <a:spcBef>
              <a:spcPct val="0"/>
            </a:spcBef>
            <a:spcAft>
              <a:spcPct val="35000"/>
            </a:spcAft>
          </a:pPr>
          <a:r>
            <a:rPr lang="en-CA" sz="1800" kern="1200" dirty="0"/>
            <a:t>Intakes documents (57%)</a:t>
          </a:r>
        </a:p>
      </dsp:txBody>
      <dsp:txXfrm>
        <a:off x="2537459" y="3616059"/>
        <a:ext cx="1389612" cy="735278"/>
      </dsp:txXfrm>
    </dsp:sp>
    <dsp:sp modelId="{AB4F788F-FC41-428C-AE5B-4BEAA7D5D9F0}">
      <dsp:nvSpPr>
        <dsp:cNvPr id="0" name=""/>
        <dsp:cNvSpPr/>
      </dsp:nvSpPr>
      <dsp:spPr>
        <a:xfrm>
          <a:off x="3512166" y="2402808"/>
          <a:ext cx="250637" cy="250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2FD5D-997D-465E-9539-A5F1F984983D}">
      <dsp:nvSpPr>
        <dsp:cNvPr id="0" name=""/>
        <dsp:cNvSpPr/>
      </dsp:nvSpPr>
      <dsp:spPr>
        <a:xfrm>
          <a:off x="3555412" y="2711013"/>
          <a:ext cx="1648038" cy="164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807" tIns="0" rIns="0" bIns="0" numCol="1" spcCol="1270" anchor="t" anchorCtr="0">
          <a:noAutofit/>
        </a:bodyPr>
        <a:lstStyle/>
        <a:p>
          <a:pPr lvl="0" algn="l" defTabSz="800100">
            <a:lnSpc>
              <a:spcPct val="90000"/>
            </a:lnSpc>
            <a:spcBef>
              <a:spcPct val="0"/>
            </a:spcBef>
            <a:spcAft>
              <a:spcPct val="35000"/>
            </a:spcAft>
          </a:pPr>
          <a:r>
            <a:rPr lang="en-CA" sz="1800" kern="1200" dirty="0"/>
            <a:t>Authenticates document status (96%)</a:t>
          </a:r>
        </a:p>
      </dsp:txBody>
      <dsp:txXfrm>
        <a:off x="3555412" y="2711013"/>
        <a:ext cx="1648038" cy="1640324"/>
      </dsp:txXfrm>
    </dsp:sp>
    <dsp:sp modelId="{6361D488-53AE-42D1-A9FD-DFCC48AB4C25}">
      <dsp:nvSpPr>
        <dsp:cNvPr id="0" name=""/>
        <dsp:cNvSpPr/>
      </dsp:nvSpPr>
      <dsp:spPr>
        <a:xfrm>
          <a:off x="4626109" y="1738794"/>
          <a:ext cx="334182" cy="3341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93DCA-F9DF-494A-B8DC-33C313A30F88}">
      <dsp:nvSpPr>
        <dsp:cNvPr id="0" name=""/>
        <dsp:cNvSpPr/>
      </dsp:nvSpPr>
      <dsp:spPr>
        <a:xfrm>
          <a:off x="4793200" y="1905886"/>
          <a:ext cx="1343693" cy="244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77" tIns="0" rIns="0" bIns="0" numCol="1" spcCol="1270" anchor="t" anchorCtr="0">
          <a:noAutofit/>
        </a:bodyPr>
        <a:lstStyle/>
        <a:p>
          <a:pPr lvl="0" algn="l" defTabSz="800100">
            <a:lnSpc>
              <a:spcPct val="90000"/>
            </a:lnSpc>
            <a:spcBef>
              <a:spcPct val="0"/>
            </a:spcBef>
            <a:spcAft>
              <a:spcPct val="35000"/>
            </a:spcAft>
          </a:pPr>
          <a:r>
            <a:rPr lang="en-CA" sz="1800" kern="1200" dirty="0"/>
            <a:t>Confirms institutional status (96%)</a:t>
          </a:r>
        </a:p>
      </dsp:txBody>
      <dsp:txXfrm>
        <a:off x="4793200" y="1905886"/>
        <a:ext cx="1343693" cy="2445451"/>
      </dsp:txXfrm>
    </dsp:sp>
    <dsp:sp modelId="{5E85F432-07F1-4525-9E14-B57389040801}">
      <dsp:nvSpPr>
        <dsp:cNvPr id="0" name=""/>
        <dsp:cNvSpPr/>
      </dsp:nvSpPr>
      <dsp:spPr>
        <a:xfrm>
          <a:off x="5921067" y="1220115"/>
          <a:ext cx="431652" cy="4316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82BC5-D9DD-41C4-8E4B-88F4E897DBD7}">
      <dsp:nvSpPr>
        <dsp:cNvPr id="0" name=""/>
        <dsp:cNvSpPr/>
      </dsp:nvSpPr>
      <dsp:spPr>
        <a:xfrm>
          <a:off x="6024810" y="1663211"/>
          <a:ext cx="1616595" cy="246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24" tIns="0" rIns="0" bIns="0" numCol="1" spcCol="1270" anchor="t" anchorCtr="0">
          <a:noAutofit/>
        </a:bodyPr>
        <a:lstStyle/>
        <a:p>
          <a:pPr lvl="0" algn="l" defTabSz="800100">
            <a:lnSpc>
              <a:spcPct val="90000"/>
            </a:lnSpc>
            <a:spcBef>
              <a:spcPct val="0"/>
            </a:spcBef>
            <a:spcAft>
              <a:spcPct val="35000"/>
            </a:spcAft>
          </a:pPr>
          <a:r>
            <a:rPr lang="en-CA" sz="1800" kern="1200" dirty="0"/>
            <a:t>Identifies equivalency to </a:t>
          </a:r>
          <a:r>
            <a:rPr lang="en-CA" sz="1800" kern="1200" dirty="0" err="1"/>
            <a:t>Cdn</a:t>
          </a:r>
          <a:r>
            <a:rPr lang="en-CA" sz="1800" kern="1200" dirty="0"/>
            <a:t> credentials (83%)</a:t>
          </a:r>
        </a:p>
      </dsp:txBody>
      <dsp:txXfrm>
        <a:off x="6024810" y="1663211"/>
        <a:ext cx="1616595" cy="2460856"/>
      </dsp:txXfrm>
    </dsp:sp>
    <dsp:sp modelId="{A5951647-C661-4A12-872A-B475318C7C65}">
      <dsp:nvSpPr>
        <dsp:cNvPr id="0" name=""/>
        <dsp:cNvSpPr/>
      </dsp:nvSpPr>
      <dsp:spPr>
        <a:xfrm>
          <a:off x="7254317" y="873748"/>
          <a:ext cx="550009" cy="5500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46F7C-D4BC-4733-8DDB-4361B66A85CA}">
      <dsp:nvSpPr>
        <dsp:cNvPr id="0" name=""/>
        <dsp:cNvSpPr/>
      </dsp:nvSpPr>
      <dsp:spPr>
        <a:xfrm>
          <a:off x="7269926" y="1388899"/>
          <a:ext cx="1911219" cy="272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438" tIns="0" rIns="0" bIns="0" numCol="1" spcCol="1270" anchor="t" anchorCtr="0">
          <a:noAutofit/>
        </a:bodyPr>
        <a:lstStyle/>
        <a:p>
          <a:pPr lvl="0" algn="l" defTabSz="800100">
            <a:lnSpc>
              <a:spcPct val="90000"/>
            </a:lnSpc>
            <a:spcBef>
              <a:spcPct val="0"/>
            </a:spcBef>
            <a:spcAft>
              <a:spcPct val="35000"/>
            </a:spcAft>
          </a:pPr>
          <a:r>
            <a:rPr lang="en-CA" sz="1800" kern="1200" dirty="0"/>
            <a:t>Identifies grade equivalencies (70%)</a:t>
          </a:r>
        </a:p>
      </dsp:txBody>
      <dsp:txXfrm>
        <a:off x="7269926" y="1388899"/>
        <a:ext cx="1911219" cy="27222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D2A9D-752E-4DBB-8873-A625896D29B3}">
      <dsp:nvSpPr>
        <dsp:cNvPr id="0" name=""/>
        <dsp:cNvSpPr/>
      </dsp:nvSpPr>
      <dsp:spPr>
        <a:xfrm>
          <a:off x="0" y="0"/>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6ACBF-D62C-4ED0-BEF7-572B8B73523A}">
      <dsp:nvSpPr>
        <dsp:cNvPr id="0" name=""/>
        <dsp:cNvSpPr/>
      </dsp:nvSpPr>
      <dsp:spPr>
        <a:xfrm>
          <a:off x="800607" y="3946821"/>
          <a:ext cx="186944" cy="1869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57315-B511-410F-88D5-2D09847F2E09}">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lvl="0" algn="l" defTabSz="800100">
            <a:lnSpc>
              <a:spcPct val="90000"/>
            </a:lnSpc>
            <a:spcBef>
              <a:spcPct val="0"/>
            </a:spcBef>
            <a:spcAft>
              <a:spcPct val="35000"/>
            </a:spcAft>
          </a:pPr>
          <a:r>
            <a:rPr lang="en-CA" sz="1800" kern="1200" dirty="0"/>
            <a:t>Calculates entering average (9%)</a:t>
          </a:r>
        </a:p>
      </dsp:txBody>
      <dsp:txXfrm>
        <a:off x="894079" y="4040293"/>
        <a:ext cx="1064768" cy="1209040"/>
      </dsp:txXfrm>
    </dsp:sp>
    <dsp:sp modelId="{20FCC6C1-62DC-40DA-AEE2-6AF6B59FD7B0}">
      <dsp:nvSpPr>
        <dsp:cNvPr id="0" name=""/>
        <dsp:cNvSpPr/>
      </dsp:nvSpPr>
      <dsp:spPr>
        <a:xfrm>
          <a:off x="1812543" y="2974509"/>
          <a:ext cx="292608" cy="2926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17C4B-C853-41FC-B64D-931565D77F31}">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800100">
            <a:lnSpc>
              <a:spcPct val="90000"/>
            </a:lnSpc>
            <a:spcBef>
              <a:spcPct val="0"/>
            </a:spcBef>
            <a:spcAft>
              <a:spcPct val="35000"/>
            </a:spcAft>
          </a:pPr>
          <a:r>
            <a:rPr lang="en-CA" sz="1800" kern="1200" dirty="0"/>
            <a:t>Calculates overall credits achieved (17%)</a:t>
          </a:r>
        </a:p>
      </dsp:txBody>
      <dsp:txXfrm>
        <a:off x="1958847" y="3120813"/>
        <a:ext cx="1349248" cy="2128519"/>
      </dsp:txXfrm>
    </dsp:sp>
    <dsp:sp modelId="{3C5B6B4B-C95D-4FC0-A8E1-A27BFD86E32B}">
      <dsp:nvSpPr>
        <dsp:cNvPr id="0" name=""/>
        <dsp:cNvSpPr/>
      </dsp:nvSpPr>
      <dsp:spPr>
        <a:xfrm>
          <a:off x="3113023" y="2199301"/>
          <a:ext cx="390144" cy="390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ED8CAE-0A3C-406D-924A-2553C12BBBFD}">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lvl="0" algn="l" defTabSz="800100">
            <a:lnSpc>
              <a:spcPct val="90000"/>
            </a:lnSpc>
            <a:spcBef>
              <a:spcPct val="0"/>
            </a:spcBef>
            <a:spcAft>
              <a:spcPct val="35000"/>
            </a:spcAft>
          </a:pPr>
          <a:r>
            <a:rPr lang="en-CA" sz="1800" kern="1200" dirty="0"/>
            <a:t>Identifies course level equivalencies (4%)</a:t>
          </a:r>
        </a:p>
      </dsp:txBody>
      <dsp:txXfrm>
        <a:off x="3308095" y="2394373"/>
        <a:ext cx="1568704" cy="2854960"/>
      </dsp:txXfrm>
    </dsp:sp>
    <dsp:sp modelId="{F4400A42-DEBF-464B-A60E-4A56310B64E9}">
      <dsp:nvSpPr>
        <dsp:cNvPr id="0" name=""/>
        <dsp:cNvSpPr/>
      </dsp:nvSpPr>
      <dsp:spPr>
        <a:xfrm>
          <a:off x="4624832" y="1593765"/>
          <a:ext cx="503936" cy="503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0FB13-A097-4BB4-B8F0-35C8431CF227}">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lvl="0" algn="l" defTabSz="800100">
            <a:lnSpc>
              <a:spcPct val="90000"/>
            </a:lnSpc>
            <a:spcBef>
              <a:spcPct val="0"/>
            </a:spcBef>
            <a:spcAft>
              <a:spcPct val="35000"/>
            </a:spcAft>
          </a:pPr>
          <a:r>
            <a:rPr lang="en-CA" sz="1800" kern="1200" dirty="0"/>
            <a:t>Identifies program level equivalencies (4%)</a:t>
          </a:r>
        </a:p>
      </dsp:txBody>
      <dsp:txXfrm>
        <a:off x="4876800" y="1845733"/>
        <a:ext cx="1625600" cy="3403600"/>
      </dsp:txXfrm>
    </dsp:sp>
    <dsp:sp modelId="{A2332270-EDF5-4181-8BD1-9301601E603A}">
      <dsp:nvSpPr>
        <dsp:cNvPr id="0" name=""/>
        <dsp:cNvSpPr/>
      </dsp:nvSpPr>
      <dsp:spPr>
        <a:xfrm>
          <a:off x="6181343" y="1189397"/>
          <a:ext cx="642112" cy="642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19546-1E7D-4567-9FCD-359F3ACA2F80}">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lvl="0" algn="l" defTabSz="800100">
            <a:lnSpc>
              <a:spcPct val="90000"/>
            </a:lnSpc>
            <a:spcBef>
              <a:spcPct val="0"/>
            </a:spcBef>
            <a:spcAft>
              <a:spcPct val="35000"/>
            </a:spcAft>
          </a:pPr>
          <a:r>
            <a:rPr lang="en-CA" sz="1800" kern="1200" dirty="0"/>
            <a:t>Sends assessment outcomes to student (48%)</a:t>
          </a:r>
        </a:p>
      </dsp:txBody>
      <dsp:txXfrm>
        <a:off x="6502399" y="1510453"/>
        <a:ext cx="1625600" cy="37388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1D389-3A67-4A01-B334-EBA1AF9913B5}" type="datetimeFigureOut">
              <a:rPr lang="en-CA" smtClean="0"/>
              <a:t>2020-01-30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A2A88-DAD7-4185-99D1-1C215794FE43}" type="slidenum">
              <a:rPr lang="en-CA" smtClean="0"/>
              <a:t>‹#›</a:t>
            </a:fld>
            <a:endParaRPr lang="en-CA"/>
          </a:p>
        </p:txBody>
      </p:sp>
    </p:spTree>
    <p:extLst>
      <p:ext uri="{BB962C8B-B14F-4D97-AF65-F5344CB8AC3E}">
        <p14:creationId xmlns:p14="http://schemas.microsoft.com/office/powerpoint/2010/main" val="104712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focus of the study was on undergraduate transfer credit through the admissions process and exchange credit resulting from formal agreements between partner institutions.</a:t>
            </a:r>
          </a:p>
          <a:p>
            <a:r>
              <a:rPr lang="en-CA" dirty="0"/>
              <a:t>It did not consider the full range of study abroad experiences although the for-credit experiences could be supported by the findings given the essential elements considered when determining credit equivalencies.</a:t>
            </a:r>
          </a:p>
          <a:p>
            <a:endParaRPr lang="en-CA" dirty="0"/>
          </a:p>
        </p:txBody>
      </p:sp>
      <p:sp>
        <p:nvSpPr>
          <p:cNvPr id="4" name="Slide Number Placeholder 3"/>
          <p:cNvSpPr>
            <a:spLocks noGrp="1"/>
          </p:cNvSpPr>
          <p:nvPr>
            <p:ph type="sldNum" sz="quarter" idx="5"/>
          </p:nvPr>
        </p:nvSpPr>
        <p:spPr/>
        <p:txBody>
          <a:bodyPr/>
          <a:lstStyle/>
          <a:p>
            <a:fld id="{4CEA2A88-DAD7-4185-99D1-1C215794FE43}" type="slidenum">
              <a:rPr lang="en-CA" smtClean="0"/>
              <a:t>4</a:t>
            </a:fld>
            <a:endParaRPr lang="en-CA"/>
          </a:p>
        </p:txBody>
      </p:sp>
    </p:spTree>
    <p:extLst>
      <p:ext uri="{BB962C8B-B14F-4D97-AF65-F5344CB8AC3E}">
        <p14:creationId xmlns:p14="http://schemas.microsoft.com/office/powerpoint/2010/main" val="292214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CA" dirty="0"/>
              <a:t>Mitigating Document Fraud: Challenges with verifying documents and institutional recognition status;</a:t>
            </a:r>
          </a:p>
          <a:p>
            <a:pPr>
              <a:lnSpc>
                <a:spcPct val="120000"/>
              </a:lnSpc>
            </a:pPr>
            <a:r>
              <a:rPr lang="en-CA" dirty="0"/>
              <a:t>Scalable Use of Resources: staff across various institutions conducting institutional recognition research simultaneously</a:t>
            </a:r>
          </a:p>
          <a:p>
            <a:pPr>
              <a:lnSpc>
                <a:spcPct val="120000"/>
              </a:lnSpc>
            </a:pPr>
            <a:r>
              <a:rPr lang="en-CA" dirty="0"/>
              <a:t>Campus Coordination</a:t>
            </a:r>
          </a:p>
          <a:p>
            <a:pPr>
              <a:lnSpc>
                <a:spcPct val="120000"/>
              </a:lnSpc>
            </a:pPr>
            <a:r>
              <a:rPr lang="en-CA" dirty="0"/>
              <a:t>Course Syllabi: Student difficulties with obtaining appropriate documentation with sufficient depth and breadth of content</a:t>
            </a:r>
          </a:p>
          <a:p>
            <a:pPr>
              <a:lnSpc>
                <a:spcPct val="120000"/>
              </a:lnSpc>
            </a:pPr>
            <a:r>
              <a:rPr lang="en-CA" dirty="0"/>
              <a:t>Quality Assurance: Lack of awareness of Quality Assurance Frameworks and other system level assessment supports; variable approaches with determining equivalencies within institutional campuses; providing coordinated and informed training</a:t>
            </a:r>
          </a:p>
          <a:p>
            <a:pPr>
              <a:lnSpc>
                <a:spcPct val="120000"/>
              </a:lnSpc>
            </a:pPr>
            <a:r>
              <a:rPr lang="en-CA" dirty="0"/>
              <a:t>Scalable Systems: Creating and maintaining institutionally specific databases</a:t>
            </a:r>
          </a:p>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39</a:t>
            </a:fld>
            <a:endParaRPr lang="en-CA"/>
          </a:p>
        </p:txBody>
      </p:sp>
    </p:spTree>
    <p:extLst>
      <p:ext uri="{BB962C8B-B14F-4D97-AF65-F5344CB8AC3E}">
        <p14:creationId xmlns:p14="http://schemas.microsoft.com/office/powerpoint/2010/main" val="1077715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800" dirty="0"/>
              <a:t>Source: Wikipedia</a:t>
            </a:r>
          </a:p>
          <a:p>
            <a:r>
              <a:rPr lang="en-CA" sz="800" dirty="0"/>
              <a:t>Popular languages used for data exchange[edit]</a:t>
            </a:r>
          </a:p>
          <a:p>
            <a:r>
              <a:rPr lang="en-CA" sz="800" dirty="0"/>
              <a:t>The following is a partial list of popular generic languages used for data exchange in multiple domains.</a:t>
            </a:r>
          </a:p>
          <a:p>
            <a:endParaRPr lang="en-CA" sz="800" dirty="0"/>
          </a:p>
          <a:p>
            <a:r>
              <a:rPr lang="en-CA" sz="800" dirty="0"/>
              <a:t>Schemas	Flexible	Semantic verification	Dictionary	Information Model	Synonyms and homonyms	</a:t>
            </a:r>
            <a:r>
              <a:rPr lang="en-CA" sz="800" dirty="0" err="1"/>
              <a:t>Dialecting</a:t>
            </a:r>
            <a:r>
              <a:rPr lang="en-CA" sz="800" dirty="0"/>
              <a:t>	Web standard	Transformations	Lightweight	Human readable	Compatibility</a:t>
            </a:r>
          </a:p>
          <a:p>
            <a:r>
              <a:rPr lang="en-CA" sz="800" dirty="0"/>
              <a:t>YAML	No[2]	Unknown	Unknown	Unknown	No	Unknown	No	No	No[2]	Yes	Yes[3]	superset of JSON</a:t>
            </a:r>
          </a:p>
          <a:p>
            <a:r>
              <a:rPr lang="en-CA" sz="800" dirty="0"/>
              <a:t>XML	Yes[1]	Yes	No	No	No	No	Yes	Yes	Yes	No	Yes	subset of SGML, HTML</a:t>
            </a:r>
          </a:p>
          <a:p>
            <a:r>
              <a:rPr lang="en-CA" sz="800" dirty="0"/>
              <a:t>REBOL	Yes[6]	Yes	No	Yes	No	Yes	Yes	No	Yes[6]	Yes	Yes[4]	</a:t>
            </a:r>
          </a:p>
          <a:p>
            <a:r>
              <a:rPr lang="en-CA" sz="800" dirty="0"/>
              <a:t>RDF	Yes[1]	Yes	Yes	Yes	Yes	Yes	Yes	Yes	Yes	Yes	Partial	Subset of Semantic web</a:t>
            </a:r>
          </a:p>
          <a:p>
            <a:r>
              <a:rPr lang="en-CA" sz="800" dirty="0"/>
              <a:t>JSON	No	Unknown	Unknown	Unknown	No	Unknown	No	Yes	No	Yes	Yes	subset of YAML</a:t>
            </a:r>
          </a:p>
          <a:p>
            <a:r>
              <a:rPr lang="en-CA" sz="800" dirty="0" err="1"/>
              <a:t>Gellish</a:t>
            </a:r>
            <a:r>
              <a:rPr lang="en-CA" sz="800" dirty="0"/>
              <a:t>	Yes	Yes	Yes	Yes[7]	No	Yes	Yes	ISO	No	Yes	Partial[5]	SQL, RDF/XML, OWL</a:t>
            </a:r>
          </a:p>
          <a:p>
            <a:r>
              <a:rPr lang="en-CA" sz="800" dirty="0"/>
              <a:t>Atom	Yes	Unknown	Unknown	Unknown	No	Unknown	Yes	Yes	Yes	No	No	XML dialect</a:t>
            </a:r>
          </a:p>
          <a:p>
            <a:r>
              <a:rPr lang="en-CA" sz="800" dirty="0"/>
              <a:t>Nomenclature</a:t>
            </a:r>
          </a:p>
          <a:p>
            <a:endParaRPr lang="en-CA" sz="800" dirty="0"/>
          </a:p>
          <a:p>
            <a:r>
              <a:rPr lang="en-CA" sz="800" dirty="0"/>
              <a:t>Schemas - Whether the language definition is available in a computer interpretable form.</a:t>
            </a:r>
          </a:p>
          <a:p>
            <a:r>
              <a:rPr lang="en-CA" sz="800" dirty="0"/>
              <a:t>Flexible - Whether the language enables extension of the semantic expression capabilities without modifying the schema.</a:t>
            </a:r>
          </a:p>
          <a:p>
            <a:r>
              <a:rPr lang="en-CA" sz="800" dirty="0"/>
              <a:t>Semantic verification - Whether the language definition enables semantic verification of the correctness of expressions in the language.</a:t>
            </a:r>
          </a:p>
          <a:p>
            <a:r>
              <a:rPr lang="en-CA" sz="800" dirty="0"/>
              <a:t>Dictionary-Taxonomy - Whether the language includes a dictionary and a taxonomy (subtype-</a:t>
            </a:r>
            <a:r>
              <a:rPr lang="en-CA" sz="800" dirty="0" err="1"/>
              <a:t>supertype</a:t>
            </a:r>
            <a:r>
              <a:rPr lang="en-CA" sz="800" dirty="0"/>
              <a:t> hierarchy) of concepts with inheritance.</a:t>
            </a:r>
          </a:p>
          <a:p>
            <a:r>
              <a:rPr lang="en-CA" sz="800" dirty="0"/>
              <a:t>Synonyms and homonyms - Whether the language includes and supports the use of synonyms and homonyms in the expressions.</a:t>
            </a:r>
          </a:p>
          <a:p>
            <a:r>
              <a:rPr lang="en-CA" sz="800" dirty="0" err="1"/>
              <a:t>Dialecting</a:t>
            </a:r>
            <a:r>
              <a:rPr lang="en-CA" sz="800" dirty="0"/>
              <a:t> - Whether the language definition is available in multiple natural languages or dialects.</a:t>
            </a:r>
          </a:p>
          <a:p>
            <a:r>
              <a:rPr lang="en-CA" sz="800" dirty="0"/>
              <a:t>Web or ISO standard - Organization that endorsed the language as a standard.</a:t>
            </a:r>
          </a:p>
          <a:p>
            <a:r>
              <a:rPr lang="en-CA" sz="800" dirty="0"/>
              <a:t>Transformations - Whether the language includes a translation to other standards.</a:t>
            </a:r>
          </a:p>
          <a:p>
            <a:r>
              <a:rPr lang="en-CA" sz="800" dirty="0"/>
              <a:t>Lightweight - Whether a lightweight version is available, in addition to a full version.</a:t>
            </a:r>
          </a:p>
          <a:p>
            <a:r>
              <a:rPr lang="en-CA" sz="800" dirty="0"/>
              <a:t>Human readable - Whether expressions in the language are human-readable—readable by humans without training.[citation needed]</a:t>
            </a:r>
          </a:p>
          <a:p>
            <a:r>
              <a:rPr lang="en-CA" sz="800" dirty="0"/>
              <a:t>Compatibility - Which other tools are possible or required when using the language.[citation needed]</a:t>
            </a:r>
          </a:p>
        </p:txBody>
      </p:sp>
      <p:sp>
        <p:nvSpPr>
          <p:cNvPr id="4" name="Slide Number Placeholder 3"/>
          <p:cNvSpPr>
            <a:spLocks noGrp="1"/>
          </p:cNvSpPr>
          <p:nvPr>
            <p:ph type="sldNum" sz="quarter" idx="10"/>
          </p:nvPr>
        </p:nvSpPr>
        <p:spPr/>
        <p:txBody>
          <a:bodyPr/>
          <a:lstStyle/>
          <a:p>
            <a:fld id="{4CEA2A88-DAD7-4185-99D1-1C215794FE43}" type="slidenum">
              <a:rPr lang="en-CA" smtClean="0"/>
              <a:t>40</a:t>
            </a:fld>
            <a:endParaRPr lang="en-CA"/>
          </a:p>
        </p:txBody>
      </p:sp>
    </p:spTree>
    <p:extLst>
      <p:ext uri="{BB962C8B-B14F-4D97-AF65-F5344CB8AC3E}">
        <p14:creationId xmlns:p14="http://schemas.microsoft.com/office/powerpoint/2010/main" val="415040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percentages indicate which aspects of the process the external service provider executes for those institutions that rely on third parties for support. All of these steps are required to support transfer and exchange credit assessment of international documents.</a:t>
            </a:r>
          </a:p>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46</a:t>
            </a:fld>
            <a:endParaRPr lang="en-CA"/>
          </a:p>
        </p:txBody>
      </p:sp>
    </p:spTree>
    <p:extLst>
      <p:ext uri="{BB962C8B-B14F-4D97-AF65-F5344CB8AC3E}">
        <p14:creationId xmlns:p14="http://schemas.microsoft.com/office/powerpoint/2010/main" val="173502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Related to this, the Council of Europe recently innovated the European Qualifications Passport for Refugees Project (Council of Europe, 2018).  It is likely Canadian institutions will begin to receive this Passport from students requesting both admission and transfer credit for previous international studies. The Passport is represented by</a:t>
            </a:r>
          </a:p>
          <a:p>
            <a:r>
              <a:rPr lang="en-CA" sz="1000" dirty="0"/>
              <a:t>...a document providing an assessment of the higher education qualifications based on available documentation and a structured interview. It also presents information on the applicant’s work experience and language proficiency. The document provides reliable information for integration and progression towards employment and admission to further studies (2018).</a:t>
            </a:r>
          </a:p>
          <a:p>
            <a:r>
              <a:rPr lang="en-CA" sz="1000" dirty="0"/>
              <a:t>Credential evaluator experts from across Europe form the review teams to support the Passport. The plan involves making this Passport digitally portable to support student mobility (Leeuw, H.; </a:t>
            </a:r>
            <a:r>
              <a:rPr lang="en-CA" sz="1000" dirty="0" err="1"/>
              <a:t>Skjerven</a:t>
            </a:r>
            <a:r>
              <a:rPr lang="en-CA" sz="1000" dirty="0"/>
              <a:t>, S.A., December 1, 2017).</a:t>
            </a:r>
          </a:p>
          <a:p>
            <a:endParaRPr lang="en-CA" sz="1000" dirty="0"/>
          </a:p>
          <a:p>
            <a:r>
              <a:rPr lang="en-CA" sz="1000" dirty="0"/>
              <a:t>The Alliance emphasizes quality assurance and excellence, establishes the standards for ongoing review, and requires credential evaluation organizations adhere to standards to access and maintain membership (2003-2012). According to its membership principles, these include the following:</a:t>
            </a:r>
          </a:p>
          <a:p>
            <a:r>
              <a:rPr lang="en-CA" sz="1000" dirty="0"/>
              <a:t>•	demonstrating compliance to the Pan-Canadian Quality Assurance Framework for the Assessment of International Academic Credentials (QAF) and the Pan-Canadian Code of Good Practice in the Assessment of International Academic Credentials;  </a:t>
            </a:r>
          </a:p>
          <a:p>
            <a:r>
              <a:rPr lang="en-CA" sz="1000" dirty="0"/>
              <a:t>•	providing service to a broad range of clients including beyond one type of institution or organization (e.g., supporting only universities); </a:t>
            </a:r>
          </a:p>
          <a:p>
            <a:r>
              <a:rPr lang="en-CA" sz="1000" dirty="0"/>
              <a:t>•	supporting the range of assessments including for employment and all levels and types of education; </a:t>
            </a:r>
          </a:p>
          <a:p>
            <a:r>
              <a:rPr lang="en-CA" sz="1000" dirty="0"/>
              <a:t>•	complying with these expectations for at least a year; and, conducting 250 assessments during that time (2003-2012). </a:t>
            </a:r>
            <a:endParaRPr lang="en-CA" dirty="0"/>
          </a:p>
          <a:p>
            <a:r>
              <a:rPr lang="en-CA" sz="1000" dirty="0"/>
              <a:t>WES’s ‘Comprehensive Course-by-Course Report’ </a:t>
            </a:r>
          </a:p>
          <a:p>
            <a:pPr lvl="1"/>
            <a:r>
              <a:rPr lang="en-CA" sz="1000" dirty="0"/>
              <a:t>Source of student documents, country and institution of origin, year credential awarded, institutional recognition status, admission credential required for entry to that program, program length and specialization, equivalent Canadian credential, course-by-course equivalency analysis, and  grade conversion</a:t>
            </a:r>
          </a:p>
          <a:p>
            <a:pPr lvl="1"/>
            <a:r>
              <a:rPr lang="en-CA" sz="1000" dirty="0"/>
              <a:t>WES’s partnership with the Ontario Universities’ Application Centre (OUAC)</a:t>
            </a:r>
          </a:p>
          <a:p>
            <a:endParaRPr lang="en-CA" sz="1000" dirty="0"/>
          </a:p>
          <a:p>
            <a:endParaRPr lang="en-CA" sz="1000" dirty="0"/>
          </a:p>
        </p:txBody>
      </p:sp>
      <p:sp>
        <p:nvSpPr>
          <p:cNvPr id="4" name="Slide Number Placeholder 3"/>
          <p:cNvSpPr>
            <a:spLocks noGrp="1"/>
          </p:cNvSpPr>
          <p:nvPr>
            <p:ph type="sldNum" sz="quarter" idx="10"/>
          </p:nvPr>
        </p:nvSpPr>
        <p:spPr/>
        <p:txBody>
          <a:bodyPr/>
          <a:lstStyle/>
          <a:p>
            <a:fld id="{4CEA2A88-DAD7-4185-99D1-1C215794FE43}" type="slidenum">
              <a:rPr lang="en-CA" smtClean="0"/>
              <a:t>50</a:t>
            </a:fld>
            <a:endParaRPr lang="en-CA"/>
          </a:p>
        </p:txBody>
      </p:sp>
    </p:spTree>
    <p:extLst>
      <p:ext uri="{BB962C8B-B14F-4D97-AF65-F5344CB8AC3E}">
        <p14:creationId xmlns:p14="http://schemas.microsoft.com/office/powerpoint/2010/main" val="276091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Guidelines: </a:t>
            </a:r>
          </a:p>
          <a:p>
            <a:r>
              <a:rPr lang="en-CA" dirty="0"/>
              <a:t>not every difference should be considered to be “substantial”;</a:t>
            </a:r>
          </a:p>
          <a:p>
            <a:r>
              <a:rPr lang="en-CA" dirty="0"/>
              <a:t>existence of a substantial difference entails no obligation to deny recognition to the foreign qualification;</a:t>
            </a:r>
          </a:p>
          <a:p>
            <a:r>
              <a:rPr lang="en-CA" dirty="0"/>
              <a:t>should be substantial in relation to the function of the qualification and the purpose for which recognition is sought….</a:t>
            </a:r>
          </a:p>
          <a:p>
            <a:r>
              <a:rPr lang="en-CA" dirty="0"/>
              <a:t>Intention: “promote flexible attitudes and move away from rigid and legalistic interpretations.”</a:t>
            </a:r>
          </a:p>
          <a:p>
            <a:endParaRPr lang="en-CA" dirty="0"/>
          </a:p>
          <a:p>
            <a:r>
              <a:rPr lang="en-CA" dirty="0"/>
              <a:t>The interpretation of substantial differences is very much linked to the overall outcome of a qualification, programme and/or programme components, since this determines whether the applicant has been prepared sufficiently for the desired activity. A difference that is only related to input criteria (such as workload and structure of the programme) is not likely to have a direct effect on the abilities of the applicant, and should therefore not be considered automatically as a substantial difference.”</a:t>
            </a:r>
          </a:p>
        </p:txBody>
      </p:sp>
      <p:sp>
        <p:nvSpPr>
          <p:cNvPr id="4" name="Slide Number Placeholder 3"/>
          <p:cNvSpPr>
            <a:spLocks noGrp="1"/>
          </p:cNvSpPr>
          <p:nvPr>
            <p:ph type="sldNum" sz="quarter" idx="10"/>
          </p:nvPr>
        </p:nvSpPr>
        <p:spPr/>
        <p:txBody>
          <a:bodyPr/>
          <a:lstStyle/>
          <a:p>
            <a:fld id="{4CEA2A88-DAD7-4185-99D1-1C215794FE43}" type="slidenum">
              <a:rPr lang="en-CA" smtClean="0"/>
              <a:t>53</a:t>
            </a:fld>
            <a:endParaRPr lang="en-CA"/>
          </a:p>
        </p:txBody>
      </p:sp>
    </p:spTree>
    <p:extLst>
      <p:ext uri="{BB962C8B-B14F-4D97-AF65-F5344CB8AC3E}">
        <p14:creationId xmlns:p14="http://schemas.microsoft.com/office/powerpoint/2010/main" val="267269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Guidelines: </a:t>
            </a:r>
          </a:p>
          <a:p>
            <a:r>
              <a:rPr lang="en-CA" dirty="0"/>
              <a:t>not every difference should be considered to be “substantial”;</a:t>
            </a:r>
          </a:p>
          <a:p>
            <a:r>
              <a:rPr lang="en-CA" dirty="0"/>
              <a:t>existence of a substantial difference entails no obligation to deny recognition to the foreign qualification;</a:t>
            </a:r>
          </a:p>
          <a:p>
            <a:r>
              <a:rPr lang="en-CA" dirty="0"/>
              <a:t>should be substantial in relation to the function of the qualification and the purpose for which recognition is sought….</a:t>
            </a:r>
          </a:p>
          <a:p>
            <a:r>
              <a:rPr lang="en-CA" dirty="0"/>
              <a:t>Intention: “promote flexible attitudes and move away from rigid and legalistic interpretations.”</a:t>
            </a:r>
          </a:p>
          <a:p>
            <a:endParaRPr lang="en-CA" dirty="0"/>
          </a:p>
          <a:p>
            <a:r>
              <a:rPr lang="en-CA" dirty="0"/>
              <a:t>The interpretation of substantial differences is very much linked to the overall outcome of a qualification, programme and/or programme components, since this determines whether the applicant has been prepared sufficiently for the desired activity. A difference that is only related to input criteria (such as workload and structure of the programme) is not likely to have a direct effect on the abilities of the applicant, and should therefore not be considered automatically as a substantial difference.”</a:t>
            </a:r>
          </a:p>
        </p:txBody>
      </p:sp>
      <p:sp>
        <p:nvSpPr>
          <p:cNvPr id="4" name="Slide Number Placeholder 3"/>
          <p:cNvSpPr>
            <a:spLocks noGrp="1"/>
          </p:cNvSpPr>
          <p:nvPr>
            <p:ph type="sldNum" sz="quarter" idx="10"/>
          </p:nvPr>
        </p:nvSpPr>
        <p:spPr/>
        <p:txBody>
          <a:bodyPr/>
          <a:lstStyle/>
          <a:p>
            <a:fld id="{4CEA2A88-DAD7-4185-99D1-1C215794FE43}" type="slidenum">
              <a:rPr lang="en-CA" smtClean="0"/>
              <a:t>54</a:t>
            </a:fld>
            <a:endParaRPr lang="en-CA"/>
          </a:p>
        </p:txBody>
      </p:sp>
    </p:spTree>
    <p:extLst>
      <p:ext uri="{BB962C8B-B14F-4D97-AF65-F5344CB8AC3E}">
        <p14:creationId xmlns:p14="http://schemas.microsoft.com/office/powerpoint/2010/main" val="273768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Eramus</a:t>
            </a:r>
            <a:r>
              <a:rPr lang="en-CA" dirty="0"/>
              <a:t> Without Papers project serves as a study abroad exemplar for system-wide data exchange that supports coordinated scalable effort related to exchange credit assessment of international documents.  One of its primary aims is to “create a network supporting the electronic exchange of student data and documents by interlinking higher education institutions and their student information systems” (2018). It holds the promise of full scalability, efficiency, and student access for study abroad. With funding support provided by the European Commission, it seeks to create an open source application to manage the full workflow requirements related to study abroad and anticipates engagement from more than 1000 higher education institutions by the end of 2018 (European University Foundation n.d.). The system captures all aspects of the exchange workflow process from the partnerships institutions establish through to the student learner agreements and individual documents exchanged to support exchange credit approval (personal communications, April 2018). It represents a unique, full scale European example of system wide supports and coordination possible for study abroad. </a:t>
            </a:r>
          </a:p>
        </p:txBody>
      </p:sp>
      <p:sp>
        <p:nvSpPr>
          <p:cNvPr id="4" name="Slide Number Placeholder 3"/>
          <p:cNvSpPr>
            <a:spLocks noGrp="1"/>
          </p:cNvSpPr>
          <p:nvPr>
            <p:ph type="sldNum" sz="quarter" idx="10"/>
          </p:nvPr>
        </p:nvSpPr>
        <p:spPr/>
        <p:txBody>
          <a:bodyPr/>
          <a:lstStyle/>
          <a:p>
            <a:fld id="{4CEA2A88-DAD7-4185-99D1-1C215794FE43}" type="slidenum">
              <a:rPr lang="en-CA" smtClean="0"/>
              <a:t>58</a:t>
            </a:fld>
            <a:endParaRPr lang="en-CA"/>
          </a:p>
        </p:txBody>
      </p:sp>
    </p:spTree>
    <p:extLst>
      <p:ext uri="{BB962C8B-B14F-4D97-AF65-F5344CB8AC3E}">
        <p14:creationId xmlns:p14="http://schemas.microsoft.com/office/powerpoint/2010/main" val="339839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Eramus</a:t>
            </a:r>
            <a:r>
              <a:rPr lang="en-CA" dirty="0"/>
              <a:t> Without Papers project serves as a study abroad exemplar for system-wide data exchange that supports coordinated scalable effort related to exchange credit assessment of international documents.  One of its primary aims is to “create a network supporting the electronic exchange of student data and documents by interlinking higher education institutions and their student information systems” (2018). It holds the promise of full scalability, efficiency, and student access for study abroad. With funding support provided by the European Commission, it seeks to create an open source application to manage the full workflow requirements related to study abroad and anticipates engagement from more than 1000 higher education institutions by the end of 2018 (European University Foundation n.d.). The system captures all aspects of the exchange workflow process from the partnerships institutions establish through to the student learner agreements and individual documents exchanged to support exchange credit approval (personal communications, April 2018). It represents a unique, full scale European example of system wide supports and coordination possible for study abroad. </a:t>
            </a:r>
          </a:p>
        </p:txBody>
      </p:sp>
      <p:sp>
        <p:nvSpPr>
          <p:cNvPr id="4" name="Slide Number Placeholder 3"/>
          <p:cNvSpPr>
            <a:spLocks noGrp="1"/>
          </p:cNvSpPr>
          <p:nvPr>
            <p:ph type="sldNum" sz="quarter" idx="10"/>
          </p:nvPr>
        </p:nvSpPr>
        <p:spPr/>
        <p:txBody>
          <a:bodyPr/>
          <a:lstStyle/>
          <a:p>
            <a:fld id="{4CEA2A88-DAD7-4185-99D1-1C215794FE43}" type="slidenum">
              <a:rPr lang="en-CA" smtClean="0"/>
              <a:t>59</a:t>
            </a:fld>
            <a:endParaRPr lang="en-CA"/>
          </a:p>
        </p:txBody>
      </p:sp>
    </p:spTree>
    <p:extLst>
      <p:ext uri="{BB962C8B-B14F-4D97-AF65-F5344CB8AC3E}">
        <p14:creationId xmlns:p14="http://schemas.microsoft.com/office/powerpoint/2010/main" val="128536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29% of institutions reported using an external service provider</a:t>
            </a:r>
          </a:p>
          <a:p>
            <a:r>
              <a:rPr lang="en-CA" dirty="0"/>
              <a:t>Only 4 BC institutions reported using an external service provider; Ontario (57%) relies on these services the most</a:t>
            </a:r>
          </a:p>
          <a:p>
            <a:r>
              <a:rPr lang="en-CA" dirty="0"/>
              <a:t>Of those across Canada that use an external service provider, 83% reported using WES</a:t>
            </a:r>
          </a:p>
          <a:p>
            <a:endParaRPr lang="en-CA" dirty="0"/>
          </a:p>
        </p:txBody>
      </p:sp>
      <p:sp>
        <p:nvSpPr>
          <p:cNvPr id="4" name="Slide Number Placeholder 3"/>
          <p:cNvSpPr>
            <a:spLocks noGrp="1"/>
          </p:cNvSpPr>
          <p:nvPr>
            <p:ph type="sldNum" sz="quarter" idx="5"/>
          </p:nvPr>
        </p:nvSpPr>
        <p:spPr/>
        <p:txBody>
          <a:bodyPr/>
          <a:lstStyle/>
          <a:p>
            <a:fld id="{4CEA2A88-DAD7-4185-99D1-1C215794FE43}" type="slidenum">
              <a:rPr lang="en-CA" smtClean="0"/>
              <a:t>66</a:t>
            </a:fld>
            <a:endParaRPr lang="en-CA"/>
          </a:p>
        </p:txBody>
      </p:sp>
    </p:spTree>
    <p:extLst>
      <p:ext uri="{BB962C8B-B14F-4D97-AF65-F5344CB8AC3E}">
        <p14:creationId xmlns:p14="http://schemas.microsoft.com/office/powerpoint/2010/main" val="71228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Several examples in BC provide province-wide coordination and research in support of internationalization and subsequently for international transfer credit assessment. These efforts represent examples of best practice within Canada. From 2012 to 2016, the BC government implemented an internationalization strategy which focused on creating a globally oriented education system, ensuring quality learning and life experiences for students, and maximizing benefits for BC communities, families, and business (BC Advanced Education, Skills and Training, 2012). One of the goals in the BC government’s internationalization plan included a desire to enhance international support services at post-secondary institutions through sharing of best practices and improving infrastructure to extend capacities to support students (2012, p. 26). The plan also included a commitment to expand the BC Study Abroad Consortium  (2012, page 18), an initiative administered by the British Columbia Council for International Education (2018). Membership in this Consortium includes 25 BC public and private institutions (BC Study Abroad Consortium, 2018). The British Columbia Institute of Technology (BCIT) offers the International Credential Evaluation Service (ICES) which is a government mandated service provider supporting institutions, students, and other organizations. ICES “authenticates documents, conducts research based on well established methodologies, and then issues an evaluation report that provides a general recommendation of the comparability of education earned outside of Canada to the Canadian education system.”  In addition to supporting this research and the 2015 study, BCCAT conducted a survey in 2014 targeting international students to better understand their experiences as a support to policy development efforts (p. 7). BCCAT is also in discussions with several BC post-secondary institutions to import their international course equivalency decisions to the provincial Transfer Credit System; the results will be significant and include enhanced access to information (personal communications, April 2018). </a:t>
            </a:r>
          </a:p>
        </p:txBody>
      </p:sp>
      <p:sp>
        <p:nvSpPr>
          <p:cNvPr id="4" name="Slide Number Placeholder 3"/>
          <p:cNvSpPr>
            <a:spLocks noGrp="1"/>
          </p:cNvSpPr>
          <p:nvPr>
            <p:ph type="sldNum" sz="quarter" idx="10"/>
          </p:nvPr>
        </p:nvSpPr>
        <p:spPr/>
        <p:txBody>
          <a:bodyPr/>
          <a:lstStyle/>
          <a:p>
            <a:fld id="{4CEA2A88-DAD7-4185-99D1-1C215794FE43}" type="slidenum">
              <a:rPr lang="en-CA" smtClean="0"/>
              <a:t>5</a:t>
            </a:fld>
            <a:endParaRPr lang="en-CA"/>
          </a:p>
        </p:txBody>
      </p:sp>
    </p:spTree>
    <p:extLst>
      <p:ext uri="{BB962C8B-B14F-4D97-AF65-F5344CB8AC3E}">
        <p14:creationId xmlns:p14="http://schemas.microsoft.com/office/powerpoint/2010/main" val="340454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Study relied on proxy indicators and qualitative insights provided by institutional respondents within the interviews and to the survey</a:t>
            </a:r>
          </a:p>
          <a:p>
            <a:pPr lvl="2"/>
            <a:r>
              <a:rPr lang="en-CA" dirty="0"/>
              <a:t>E.g., Volume of international students on study permit enrolled at institutions in Canada and of out-bound students pursuing study abroad</a:t>
            </a:r>
          </a:p>
          <a:p>
            <a:endParaRPr lang="en-CA" dirty="0"/>
          </a:p>
        </p:txBody>
      </p:sp>
      <p:sp>
        <p:nvSpPr>
          <p:cNvPr id="4" name="Slide Number Placeholder 3"/>
          <p:cNvSpPr>
            <a:spLocks noGrp="1"/>
          </p:cNvSpPr>
          <p:nvPr>
            <p:ph type="sldNum" sz="quarter" idx="5"/>
          </p:nvPr>
        </p:nvSpPr>
        <p:spPr/>
        <p:txBody>
          <a:bodyPr/>
          <a:lstStyle/>
          <a:p>
            <a:fld id="{4CEA2A88-DAD7-4185-99D1-1C215794FE43}" type="slidenum">
              <a:rPr lang="en-CA" smtClean="0"/>
              <a:t>8</a:t>
            </a:fld>
            <a:endParaRPr lang="en-CA"/>
          </a:p>
        </p:txBody>
      </p:sp>
    </p:spTree>
    <p:extLst>
      <p:ext uri="{BB962C8B-B14F-4D97-AF65-F5344CB8AC3E}">
        <p14:creationId xmlns:p14="http://schemas.microsoft.com/office/powerpoint/2010/main" val="173856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Transfer Credit awarded may apply to core courses or to elective courses. It can take the form of assigned credit, which is credit for a specific course, or unassigned credit, which is elective credit in a specific subject and year level. Transfer Credit may result in achieving a higher level of studies at a subsequent institution. Assigning Transfer Credit helps students achieve educational goals by satisfying specific requirements for a credential, course prerequisites, and progression through a program; and/or by affecting a student’s enrolment priority (through the advanced access to upper level courses or levels in a program).</a:t>
            </a:r>
          </a:p>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10</a:t>
            </a:fld>
            <a:endParaRPr lang="en-CA"/>
          </a:p>
        </p:txBody>
      </p:sp>
    </p:spTree>
    <p:extLst>
      <p:ext uri="{BB962C8B-B14F-4D97-AF65-F5344CB8AC3E}">
        <p14:creationId xmlns:p14="http://schemas.microsoft.com/office/powerpoint/2010/main" val="30169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Enrolments grew significantly in the last decade with international students making up 11% of the post-secondary population </a:t>
            </a:r>
            <a:endParaRPr lang="en-CA" sz="1300" dirty="0"/>
          </a:p>
          <a:p>
            <a:r>
              <a:rPr lang="en-CA" dirty="0"/>
              <a:t>International students studying in Canadian universities doubled from 66,000 in 2004-05 to 124,000 in 2013-14 </a:t>
            </a:r>
          </a:p>
          <a:p>
            <a:pPr lvl="1"/>
            <a:r>
              <a:rPr lang="en-CA" dirty="0"/>
              <a:t>88% increase versus the domestic student population at 22% </a:t>
            </a:r>
          </a:p>
          <a:p>
            <a:pPr lvl="1"/>
            <a:r>
              <a:rPr lang="en-CA" dirty="0"/>
              <a:t>Colleges increased by 20% in 2016 - higher than the 6% jump reported for universities and other areas of education </a:t>
            </a:r>
          </a:p>
          <a:p>
            <a:endParaRPr lang="en-CA" dirty="0"/>
          </a:p>
          <a:p>
            <a:r>
              <a:rPr lang="en-CA" dirty="0"/>
              <a:t>BC continues to enrol the highest proportion of international students in universities in comparison to any Canadian province </a:t>
            </a:r>
          </a:p>
          <a:p>
            <a:r>
              <a:rPr lang="en-CA" dirty="0"/>
              <a:t>Fall ‘08 to ‘14 </a:t>
            </a:r>
          </a:p>
          <a:p>
            <a:pPr lvl="1"/>
            <a:r>
              <a:rPr lang="en-CA" dirty="0"/>
              <a:t>85% increase in enrolments in BC public post-secondary institutions</a:t>
            </a:r>
          </a:p>
          <a:p>
            <a:pPr lvl="1"/>
            <a:r>
              <a:rPr lang="en-CA" dirty="0"/>
              <a:t>Enrolments went from 20,000 to over 35,000. </a:t>
            </a:r>
          </a:p>
          <a:p>
            <a:r>
              <a:rPr lang="en-CA" dirty="0"/>
              <a:t>2015 </a:t>
            </a:r>
          </a:p>
          <a:p>
            <a:pPr lvl="1"/>
            <a:r>
              <a:rPr lang="en-CA" dirty="0"/>
              <a:t>130,053 students on international study permits in public and private BC post-secondary institutions</a:t>
            </a:r>
          </a:p>
          <a:p>
            <a:pPr lvl="1"/>
            <a:r>
              <a:rPr lang="en-CA" dirty="0"/>
              <a:t>More than 30% (45,130) studied in BC public post-secondary institutions, a significant increase from previous years. </a:t>
            </a:r>
          </a:p>
          <a:p>
            <a:endParaRPr lang="en-CA" dirty="0"/>
          </a:p>
        </p:txBody>
      </p:sp>
      <p:sp>
        <p:nvSpPr>
          <p:cNvPr id="4" name="Slide Number Placeholder 3"/>
          <p:cNvSpPr>
            <a:spLocks noGrp="1"/>
          </p:cNvSpPr>
          <p:nvPr>
            <p:ph type="sldNum" sz="quarter" idx="5"/>
          </p:nvPr>
        </p:nvSpPr>
        <p:spPr/>
        <p:txBody>
          <a:bodyPr/>
          <a:lstStyle/>
          <a:p>
            <a:fld id="{4CEA2A88-DAD7-4185-99D1-1C215794FE43}" type="slidenum">
              <a:rPr lang="en-CA" smtClean="0"/>
              <a:t>20</a:t>
            </a:fld>
            <a:endParaRPr lang="en-CA"/>
          </a:p>
        </p:txBody>
      </p:sp>
    </p:spTree>
    <p:extLst>
      <p:ext uri="{BB962C8B-B14F-4D97-AF65-F5344CB8AC3E}">
        <p14:creationId xmlns:p14="http://schemas.microsoft.com/office/powerpoint/2010/main" val="110117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Global Education for Canadians - Equipping Young Canadians to Succeed at Home and Abroad </a:t>
            </a:r>
            <a:r>
              <a:rPr lang="en-CA" dirty="0"/>
              <a:t>(November 2017): </a:t>
            </a:r>
          </a:p>
          <a:p>
            <a:r>
              <a:rPr lang="en-CA" dirty="0"/>
              <a:t>Quality assured practices supported by common standards and procedures to support students on their way, during, and upon returning from study abroad experiences</a:t>
            </a:r>
          </a:p>
          <a:p>
            <a:r>
              <a:rPr lang="en-CA" dirty="0"/>
              <a:t>Reducing barriers such as adopting “</a:t>
            </a:r>
            <a:r>
              <a:rPr lang="en-CA" i="1" dirty="0"/>
              <a:t>a more flexible approach to recognizing international learning experiences and granting credits for study [that] are related to students’ programs of study</a:t>
            </a:r>
            <a:r>
              <a:rPr lang="en-CA" dirty="0"/>
              <a:t>”[sic]</a:t>
            </a:r>
          </a:p>
          <a:p>
            <a:r>
              <a:rPr lang="en-CA" dirty="0"/>
              <a:t>Developing “…</a:t>
            </a:r>
            <a:r>
              <a:rPr lang="en-CA" i="1" dirty="0"/>
              <a:t>academic pathways and credit and credential recognition mechanisms that enable students to engage in international learning opportunities</a:t>
            </a:r>
            <a:r>
              <a:rPr lang="en-CA" dirty="0"/>
              <a:t>.” </a:t>
            </a:r>
          </a:p>
          <a:p>
            <a:endParaRPr lang="en-CA" dirty="0"/>
          </a:p>
        </p:txBody>
      </p:sp>
      <p:sp>
        <p:nvSpPr>
          <p:cNvPr id="4" name="Slide Number Placeholder 3"/>
          <p:cNvSpPr>
            <a:spLocks noGrp="1"/>
          </p:cNvSpPr>
          <p:nvPr>
            <p:ph type="sldNum" sz="quarter" idx="5"/>
          </p:nvPr>
        </p:nvSpPr>
        <p:spPr/>
        <p:txBody>
          <a:bodyPr/>
          <a:lstStyle/>
          <a:p>
            <a:fld id="{4CEA2A88-DAD7-4185-99D1-1C215794FE43}" type="slidenum">
              <a:rPr lang="en-CA" smtClean="0"/>
              <a:t>22</a:t>
            </a:fld>
            <a:endParaRPr lang="en-CA"/>
          </a:p>
        </p:txBody>
      </p:sp>
    </p:spTree>
    <p:extLst>
      <p:ext uri="{BB962C8B-B14F-4D97-AF65-F5344CB8AC3E}">
        <p14:creationId xmlns:p14="http://schemas.microsoft.com/office/powerpoint/2010/main" val="339505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32</a:t>
            </a:fld>
            <a:endParaRPr lang="en-CA"/>
          </a:p>
        </p:txBody>
      </p:sp>
    </p:spTree>
    <p:extLst>
      <p:ext uri="{BB962C8B-B14F-4D97-AF65-F5344CB8AC3E}">
        <p14:creationId xmlns:p14="http://schemas.microsoft.com/office/powerpoint/2010/main" val="300281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Transfer Credit</a:t>
            </a:r>
          </a:p>
          <a:p>
            <a:pPr lvl="1"/>
            <a:r>
              <a:rPr lang="en-CA" dirty="0"/>
              <a:t>77% have one stand-alone transfer credit policy to support transfer credit assessment of international documents</a:t>
            </a:r>
          </a:p>
          <a:p>
            <a:pPr lvl="1"/>
            <a:r>
              <a:rPr lang="en-CA" dirty="0"/>
              <a:t>94% use ‘assigned credit’; 77% use ‘unassigned’</a:t>
            </a:r>
          </a:p>
          <a:p>
            <a:pPr lvl="1"/>
            <a:endParaRPr lang="en-CA" dirty="0"/>
          </a:p>
          <a:p>
            <a:pPr lvl="1"/>
            <a:r>
              <a:rPr lang="en-CA" dirty="0"/>
              <a:t>Exchange Credit</a:t>
            </a:r>
          </a:p>
          <a:p>
            <a:pPr lvl="1"/>
            <a:r>
              <a:rPr lang="en-CA" dirty="0"/>
              <a:t>37% of institutions reported having a separate policy </a:t>
            </a:r>
          </a:p>
          <a:p>
            <a:pPr lvl="1"/>
            <a:r>
              <a:rPr lang="en-CA" dirty="0"/>
              <a:t>50% indicated the campus-wide transfer policy governed exchange</a:t>
            </a:r>
          </a:p>
          <a:p>
            <a:pPr lvl="1"/>
            <a:r>
              <a:rPr lang="en-CA" dirty="0"/>
              <a:t>Sometimes counts towards residency</a:t>
            </a:r>
          </a:p>
          <a:p>
            <a:pPr lvl="1"/>
            <a:endParaRPr lang="en-CA" dirty="0"/>
          </a:p>
          <a:p>
            <a:endParaRPr lang="en-CA" dirty="0"/>
          </a:p>
        </p:txBody>
      </p:sp>
      <p:sp>
        <p:nvSpPr>
          <p:cNvPr id="4" name="Slide Number Placeholder 3"/>
          <p:cNvSpPr>
            <a:spLocks noGrp="1"/>
          </p:cNvSpPr>
          <p:nvPr>
            <p:ph type="sldNum" sz="quarter" idx="5"/>
          </p:nvPr>
        </p:nvSpPr>
        <p:spPr/>
        <p:txBody>
          <a:bodyPr/>
          <a:lstStyle/>
          <a:p>
            <a:fld id="{4CEA2A88-DAD7-4185-99D1-1C215794FE43}" type="slidenum">
              <a:rPr lang="en-CA" smtClean="0"/>
              <a:t>34</a:t>
            </a:fld>
            <a:endParaRPr lang="en-CA"/>
          </a:p>
        </p:txBody>
      </p:sp>
    </p:spTree>
    <p:extLst>
      <p:ext uri="{BB962C8B-B14F-4D97-AF65-F5344CB8AC3E}">
        <p14:creationId xmlns:p14="http://schemas.microsoft.com/office/powerpoint/2010/main" val="121048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CA" dirty="0"/>
              <a:t>42% of respondents reported using the Pan-Canadian Quality Assurance Framework for the Assessment of International Academic Credentials (QAF); 20% indicated ‘no’; 38% did not know</a:t>
            </a:r>
          </a:p>
          <a:p>
            <a:pPr>
              <a:lnSpc>
                <a:spcPct val="120000"/>
              </a:lnSpc>
            </a:pPr>
            <a:r>
              <a:rPr lang="en-CA" dirty="0"/>
              <a:t>Mitigating Document Fraud: Challenges with verifying documents and institutional recognition status;</a:t>
            </a:r>
          </a:p>
          <a:p>
            <a:pPr>
              <a:lnSpc>
                <a:spcPct val="120000"/>
              </a:lnSpc>
            </a:pPr>
            <a:r>
              <a:rPr lang="en-CA" dirty="0"/>
              <a:t>Scalable Use of Resources: staff across various institutions conducting institutional recognition research simultaneously</a:t>
            </a:r>
          </a:p>
          <a:p>
            <a:pPr>
              <a:lnSpc>
                <a:spcPct val="120000"/>
              </a:lnSpc>
            </a:pPr>
            <a:r>
              <a:rPr lang="en-CA" dirty="0"/>
              <a:t>Campus Coordination</a:t>
            </a:r>
          </a:p>
          <a:p>
            <a:pPr>
              <a:lnSpc>
                <a:spcPct val="120000"/>
              </a:lnSpc>
            </a:pPr>
            <a:r>
              <a:rPr lang="en-CA" dirty="0"/>
              <a:t>Course Syllabi: Student difficulties with obtaining appropriate documentation with sufficient depth and breadth of content</a:t>
            </a:r>
          </a:p>
          <a:p>
            <a:pPr>
              <a:lnSpc>
                <a:spcPct val="120000"/>
              </a:lnSpc>
            </a:pPr>
            <a:r>
              <a:rPr lang="en-CA" dirty="0"/>
              <a:t>Quality Assurance: Lack of awareness of Quality Assurance Frameworks and other system level assessment supports; variable approaches with determining equivalencies within institutional campuses; providing coordinated and informed training</a:t>
            </a:r>
          </a:p>
          <a:p>
            <a:pPr>
              <a:lnSpc>
                <a:spcPct val="120000"/>
              </a:lnSpc>
            </a:pPr>
            <a:r>
              <a:rPr lang="en-CA" dirty="0"/>
              <a:t>Scalable Systems: Creating and maintaining institutionally specific databases</a:t>
            </a:r>
          </a:p>
          <a:p>
            <a:endParaRPr lang="en-CA" dirty="0"/>
          </a:p>
        </p:txBody>
      </p:sp>
      <p:sp>
        <p:nvSpPr>
          <p:cNvPr id="4" name="Slide Number Placeholder 3"/>
          <p:cNvSpPr>
            <a:spLocks noGrp="1"/>
          </p:cNvSpPr>
          <p:nvPr>
            <p:ph type="sldNum" sz="quarter" idx="10"/>
          </p:nvPr>
        </p:nvSpPr>
        <p:spPr/>
        <p:txBody>
          <a:bodyPr/>
          <a:lstStyle/>
          <a:p>
            <a:fld id="{4CEA2A88-DAD7-4185-99D1-1C215794FE43}" type="slidenum">
              <a:rPr lang="en-CA" smtClean="0"/>
              <a:t>38</a:t>
            </a:fld>
            <a:endParaRPr lang="en-CA"/>
          </a:p>
        </p:txBody>
      </p:sp>
    </p:spTree>
    <p:extLst>
      <p:ext uri="{BB962C8B-B14F-4D97-AF65-F5344CB8AC3E}">
        <p14:creationId xmlns:p14="http://schemas.microsoft.com/office/powerpoint/2010/main" val="21939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3C1A-D06E-441E-83D4-6F1CB6360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90996F3-E71A-4526-8910-62ECEE89D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E0A5534-0D70-4AA0-9015-6F621C45D55B}"/>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5" name="Footer Placeholder 4">
            <a:extLst>
              <a:ext uri="{FF2B5EF4-FFF2-40B4-BE49-F238E27FC236}">
                <a16:creationId xmlns:a16="http://schemas.microsoft.com/office/drawing/2014/main" id="{8C542916-078E-442B-961D-8963BEDB6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EED271-AD59-480F-978D-B3C5977BA10D}"/>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91790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C7D2-D6F7-4C8E-B03B-94CB84F79D8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959A35-16C3-4DFA-9B4F-791D80A3D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710925-D9FD-4DCE-BAED-5FB59A02DA21}"/>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5" name="Footer Placeholder 4">
            <a:extLst>
              <a:ext uri="{FF2B5EF4-FFF2-40B4-BE49-F238E27FC236}">
                <a16:creationId xmlns:a16="http://schemas.microsoft.com/office/drawing/2014/main" id="{6042121D-7361-4D3C-B8EF-5B58141949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627CA4-E3DF-4168-9ED4-33D35815031A}"/>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24409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431BE-63D5-4F78-8166-36A2AFC529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694B18-D587-495C-ACCB-5195D8A168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DBCFA0-057D-41FE-AA97-C03216C6083B}"/>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5" name="Footer Placeholder 4">
            <a:extLst>
              <a:ext uri="{FF2B5EF4-FFF2-40B4-BE49-F238E27FC236}">
                <a16:creationId xmlns:a16="http://schemas.microsoft.com/office/drawing/2014/main" id="{2A132EB5-2DB8-4BE0-82B2-17CA8E1D4B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1A8368-E290-4E6B-96C4-AB11DCB0408B}"/>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3918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1336-2DA7-4A39-AB9A-E9D4A0BD01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1CE9E1-2704-4B50-9092-F55A40BA79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41E417-76B4-4F37-9D54-3793AB7CDBD0}"/>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5" name="Footer Placeholder 4">
            <a:extLst>
              <a:ext uri="{FF2B5EF4-FFF2-40B4-BE49-F238E27FC236}">
                <a16:creationId xmlns:a16="http://schemas.microsoft.com/office/drawing/2014/main" id="{C3FBB2CB-8F2F-4E29-A224-EB24EE1E89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828DE66-9515-468B-A9F5-1D5464061547}"/>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56395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A42-61A4-45FA-957B-5A4069427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62E396B-416E-4553-97E7-66F9F1E9D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491540-D097-4C4A-8FAC-760AF22B4877}"/>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5" name="Footer Placeholder 4">
            <a:extLst>
              <a:ext uri="{FF2B5EF4-FFF2-40B4-BE49-F238E27FC236}">
                <a16:creationId xmlns:a16="http://schemas.microsoft.com/office/drawing/2014/main" id="{DD9FE23E-8E76-4C6B-BE5F-26F499855B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137B52-145C-4E3B-AB2C-8D5BA645AFF2}"/>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81352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5B6D-AAC7-4516-98F8-296565DEA2F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673762-1F73-4C8D-8B9B-80C4600D65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73E57A7-5AE3-4DBC-A295-73949E4C0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AC6E8A7-77CE-4FF2-9386-D5E799DDF349}"/>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6" name="Footer Placeholder 5">
            <a:extLst>
              <a:ext uri="{FF2B5EF4-FFF2-40B4-BE49-F238E27FC236}">
                <a16:creationId xmlns:a16="http://schemas.microsoft.com/office/drawing/2014/main" id="{716B6D6B-D422-453C-A860-3353B48096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6BE834-B10A-4A65-B15D-FC7F1B8D36CE}"/>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429454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5762-D514-443D-99B1-B095D2A9AE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1A7379-7985-4A35-BB25-A63E9C21C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421DF4-C9DE-4CF3-B0E4-E11C1AE690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64AD748-7937-4CF9-BDB8-E5BFC6C64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D3EC13-DC2E-495B-B2E7-263137A3D4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001C17D-09F9-45D2-AD83-163DE7DAEF8E}"/>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8" name="Footer Placeholder 7">
            <a:extLst>
              <a:ext uri="{FF2B5EF4-FFF2-40B4-BE49-F238E27FC236}">
                <a16:creationId xmlns:a16="http://schemas.microsoft.com/office/drawing/2014/main" id="{DFB16CE6-04D2-4B95-8D09-B81A6DEC6E1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E31010B-3D4C-4927-B14F-136DB199CB32}"/>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15143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9358-741C-4415-8F91-36D2F0FE5AC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E70862D-31C3-4FE5-A683-F1E0E24D9D28}"/>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4" name="Footer Placeholder 3">
            <a:extLst>
              <a:ext uri="{FF2B5EF4-FFF2-40B4-BE49-F238E27FC236}">
                <a16:creationId xmlns:a16="http://schemas.microsoft.com/office/drawing/2014/main" id="{8B90506C-5E06-47EA-94DC-085135A2FC5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D822130-0443-4418-8E57-09FB1B9CE30C}"/>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83248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E7CF9F-59C5-4647-838A-E4B59BDFCFCE}"/>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3" name="Footer Placeholder 2">
            <a:extLst>
              <a:ext uri="{FF2B5EF4-FFF2-40B4-BE49-F238E27FC236}">
                <a16:creationId xmlns:a16="http://schemas.microsoft.com/office/drawing/2014/main" id="{D47C27C3-7C4B-4C47-A6ED-CE74FCCAEB4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7BD038F-3E28-47C5-B7B0-C8C49DF954CF}"/>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330661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EB1-A370-460B-8F47-305B7ED08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58B55EC-99AD-4CD7-9645-9AB65BE19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6CE7B55-9B65-4562-8688-014EF201D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578BDF-19DD-4209-B8B5-ED8DDF7D838B}"/>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6" name="Footer Placeholder 5">
            <a:extLst>
              <a:ext uri="{FF2B5EF4-FFF2-40B4-BE49-F238E27FC236}">
                <a16:creationId xmlns:a16="http://schemas.microsoft.com/office/drawing/2014/main" id="{B31DAC91-4EB8-4D86-9E03-6062680639B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AA0D97A-D71C-4EA2-A35A-563741F425BA}"/>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4492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ED60-B880-4415-BD82-A79695D1A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82C303-882A-4329-A773-9B7EA044F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01FFFB2-047C-4AE3-8410-3EBB10859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4D7683-5956-47DF-AC57-33C33153A07C}"/>
              </a:ext>
            </a:extLst>
          </p:cNvPr>
          <p:cNvSpPr>
            <a:spLocks noGrp="1"/>
          </p:cNvSpPr>
          <p:nvPr>
            <p:ph type="dt" sz="half" idx="10"/>
          </p:nvPr>
        </p:nvSpPr>
        <p:spPr/>
        <p:txBody>
          <a:bodyPr/>
          <a:lstStyle/>
          <a:p>
            <a:fld id="{8C251B92-ECC4-4947-BEFF-66F78C659A5F}" type="datetimeFigureOut">
              <a:rPr lang="en-CA" smtClean="0"/>
              <a:t>2020-01-30</a:t>
            </a:fld>
            <a:endParaRPr lang="en-CA"/>
          </a:p>
        </p:txBody>
      </p:sp>
      <p:sp>
        <p:nvSpPr>
          <p:cNvPr id="6" name="Footer Placeholder 5">
            <a:extLst>
              <a:ext uri="{FF2B5EF4-FFF2-40B4-BE49-F238E27FC236}">
                <a16:creationId xmlns:a16="http://schemas.microsoft.com/office/drawing/2014/main" id="{66067723-06EB-4413-BDC5-CEEA1D03C6F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CC49B7A-BBC3-4C0C-8777-2758AA40291B}"/>
              </a:ext>
            </a:extLst>
          </p:cNvPr>
          <p:cNvSpPr>
            <a:spLocks noGrp="1"/>
          </p:cNvSpPr>
          <p:nvPr>
            <p:ph type="sldNum" sz="quarter" idx="12"/>
          </p:nvPr>
        </p:nvSpPr>
        <p:spPr/>
        <p:txBody>
          <a:bodyPr/>
          <a:lstStyle/>
          <a:p>
            <a:fld id="{463BB89F-1814-4713-8BEE-C01E1423A82C}" type="slidenum">
              <a:rPr lang="en-CA" smtClean="0"/>
              <a:t>‹#›</a:t>
            </a:fld>
            <a:endParaRPr lang="en-CA"/>
          </a:p>
        </p:txBody>
      </p:sp>
    </p:spTree>
    <p:extLst>
      <p:ext uri="{BB962C8B-B14F-4D97-AF65-F5344CB8AC3E}">
        <p14:creationId xmlns:p14="http://schemas.microsoft.com/office/powerpoint/2010/main" val="22203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144F9-61FF-42AB-9248-82F21D6CF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E02403-8BBE-4D8F-9BD7-8269DADA0D76}"/>
              </a:ext>
            </a:extLst>
          </p:cNvPr>
          <p:cNvSpPr>
            <a:spLocks noGrp="1"/>
          </p:cNvSpPr>
          <p:nvPr>
            <p:ph type="body" idx="1"/>
          </p:nvPr>
        </p:nvSpPr>
        <p:spPr>
          <a:xfrm>
            <a:off x="838200" y="188207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B8742E8-4B2D-41CA-8235-C07F1CDC4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51B92-ECC4-4947-BEFF-66F78C659A5F}" type="datetimeFigureOut">
              <a:rPr lang="en-CA" smtClean="0"/>
              <a:t>2020-01-30</a:t>
            </a:fld>
            <a:endParaRPr lang="en-CA"/>
          </a:p>
        </p:txBody>
      </p:sp>
      <p:sp>
        <p:nvSpPr>
          <p:cNvPr id="5" name="Footer Placeholder 4">
            <a:extLst>
              <a:ext uri="{FF2B5EF4-FFF2-40B4-BE49-F238E27FC236}">
                <a16:creationId xmlns:a16="http://schemas.microsoft.com/office/drawing/2014/main" id="{F1A8DF2A-F3B0-46C7-8280-3C2AACFD8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35A8A93-0FBB-448E-B987-9B1AA8306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BB89F-1814-4713-8BEE-C01E1423A82C}" type="slidenum">
              <a:rPr lang="en-CA" smtClean="0"/>
              <a:t>‹#›</a:t>
            </a:fld>
            <a:endParaRPr lang="en-CA"/>
          </a:p>
        </p:txBody>
      </p:sp>
      <p:pic>
        <p:nvPicPr>
          <p:cNvPr id="7" name="Picture 6" descr="A close up of a logo&#10;&#10;Description generated with very high confidence">
            <a:extLst>
              <a:ext uri="{FF2B5EF4-FFF2-40B4-BE49-F238E27FC236}">
                <a16:creationId xmlns:a16="http://schemas.microsoft.com/office/drawing/2014/main" id="{B09B751B-7871-422C-9BD3-45CE582E551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8" name="Picture 7">
            <a:extLst>
              <a:ext uri="{FF2B5EF4-FFF2-40B4-BE49-F238E27FC236}">
                <a16:creationId xmlns:a16="http://schemas.microsoft.com/office/drawing/2014/main" id="{CE029B9C-DCC6-4716-A370-A015A585AB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9" name="TextBox 8">
            <a:extLst>
              <a:ext uri="{FF2B5EF4-FFF2-40B4-BE49-F238E27FC236}">
                <a16:creationId xmlns:a16="http://schemas.microsoft.com/office/drawing/2014/main" id="{92CCC68E-7596-4017-A248-7DB2DC01EE80}"/>
              </a:ext>
            </a:extLst>
          </p:cNvPr>
          <p:cNvSpPr txBox="1"/>
          <p:nvPr userDrawn="1"/>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3951292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umanitoba.ca/research/international_centre/exchange.html" TargetMode="External"/><Relationship Id="rId7" Type="http://schemas.openxmlformats.org/officeDocument/2006/relationships/hyperlink" Target="https://admissions.usask.ca/requirements/transfer-credit.php#Courseequivalents" TargetMode="External"/><Relationship Id="rId2" Type="http://schemas.openxmlformats.org/officeDocument/2006/relationships/hyperlink" Target="https://aurora.umanitoba.ca/banprod/ksstransequiv.p_trans_eq_main" TargetMode="External"/><Relationship Id="rId1" Type="http://schemas.openxmlformats.org/officeDocument/2006/relationships/slideLayout" Target="../slideLayouts/slideLayout2.xml"/><Relationship Id="rId6" Type="http://schemas.openxmlformats.org/officeDocument/2006/relationships/hyperlink" Target="https://carleton.ca/registrar/exchanges/international-exchange/disclaimers-for-outgoing-international-exchanges/" TargetMode="External"/><Relationship Id="rId5" Type="http://schemas.openxmlformats.org/officeDocument/2006/relationships/hyperlink" Target="https://nimbus-ssl.mcgill.ca/exsa/search/searchEquivalency" TargetMode="External"/><Relationship Id="rId4" Type="http://schemas.openxmlformats.org/officeDocument/2006/relationships/hyperlink" Target="https://bridge.uleth.ca/PROD/uofl_ro_tc_agrmnts.front_en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2.jp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ccat.ca/pubs/tca2015.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2.gov.bc.ca/assets/gov/education/post-secondary-education/international-education/internationaleducationstrategy_web.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hyperlink" Target="http://arucc.ca/en/resources/task-force-groninge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3" Type="http://schemas.openxmlformats.org/officeDocument/2006/relationships/hyperlink" Target="https://www.cmec.ca/Publications/Lists/Publications/Attachments/376/Best_Practices_and_Guidelines.pdf" TargetMode="External"/><Relationship Id="rId2" Type="http://schemas.openxmlformats.org/officeDocument/2006/relationships/hyperlink" Target="https://www.cicic.ca/docs/2012/Quality_Assurance_Framework_EN.pdf" TargetMode="External"/><Relationship Id="rId1" Type="http://schemas.openxmlformats.org/officeDocument/2006/relationships/slideLayout" Target="../slideLayouts/slideLayout2.xml"/><Relationship Id="rId4" Type="http://schemas.openxmlformats.org/officeDocument/2006/relationships/hyperlink" Target="https://www.cicic.ca/853/assessor.canada"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canalliance.org/index.en.s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icic.ca/1426/quality_assurance_framework.canada"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7.xml.rels><?xml version="1.0" encoding="UTF-8" standalone="yes"?>
<Relationships xmlns="http://schemas.openxmlformats.org/package/2006/relationships"><Relationship Id="rId3" Type="http://schemas.openxmlformats.org/officeDocument/2006/relationships/hyperlink" Target="https://www.cicic.ca/docs/2017/Best_Practices_and_Guidelines.pdf" TargetMode="External"/><Relationship Id="rId2" Type="http://schemas.openxmlformats.org/officeDocument/2006/relationships/hyperlink" Target="https://www.cicic.ca/docs/2012/Quality_Assurance_Framework_EN.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8CC8B5-3DE7-414D-A351-26A68182B2B9}"/>
              </a:ext>
            </a:extLst>
          </p:cNvPr>
          <p:cNvSpPr>
            <a:spLocks noGrp="1"/>
          </p:cNvSpPr>
          <p:nvPr>
            <p:ph type="ctrTitle"/>
          </p:nvPr>
        </p:nvSpPr>
        <p:spPr>
          <a:xfrm>
            <a:off x="3045368" y="2043663"/>
            <a:ext cx="6105194" cy="2031055"/>
          </a:xfrm>
        </p:spPr>
        <p:txBody>
          <a:bodyPr>
            <a:normAutofit/>
          </a:bodyPr>
          <a:lstStyle/>
          <a:p>
            <a:r>
              <a:rPr lang="en-CA" sz="3300" dirty="0">
                <a:solidFill>
                  <a:srgbClr val="FFFFFF"/>
                </a:solidFill>
              </a:rPr>
              <a:t>Exploring opportunities for changing international transfer credit assessment policies and practices</a:t>
            </a:r>
          </a:p>
        </p:txBody>
      </p:sp>
      <p:sp>
        <p:nvSpPr>
          <p:cNvPr id="3" name="Subtitle 2">
            <a:extLst>
              <a:ext uri="{FF2B5EF4-FFF2-40B4-BE49-F238E27FC236}">
                <a16:creationId xmlns:a16="http://schemas.microsoft.com/office/drawing/2014/main" id="{0A7E90CF-943F-4186-B85A-D82CC304137C}"/>
              </a:ext>
            </a:extLst>
          </p:cNvPr>
          <p:cNvSpPr>
            <a:spLocks noGrp="1"/>
          </p:cNvSpPr>
          <p:nvPr>
            <p:ph type="subTitle" idx="1"/>
          </p:nvPr>
        </p:nvSpPr>
        <p:spPr>
          <a:xfrm>
            <a:off x="3045368" y="4074718"/>
            <a:ext cx="6105194" cy="682079"/>
          </a:xfrm>
        </p:spPr>
        <p:txBody>
          <a:bodyPr>
            <a:noAutofit/>
          </a:bodyPr>
          <a:lstStyle/>
          <a:p>
            <a:r>
              <a:rPr lang="en-CA" sz="1800" dirty="0">
                <a:solidFill>
                  <a:srgbClr val="FFFFFF"/>
                </a:solidFill>
              </a:rPr>
              <a:t>BCCAT JAM 2018</a:t>
            </a:r>
          </a:p>
          <a:p>
            <a:r>
              <a:rPr lang="en-CA" sz="1800" dirty="0">
                <a:solidFill>
                  <a:srgbClr val="FFFFFF"/>
                </a:solidFill>
              </a:rPr>
              <a:t>November 2018</a:t>
            </a:r>
          </a:p>
          <a:p>
            <a:r>
              <a:rPr lang="en-CA" sz="1800" dirty="0">
                <a:solidFill>
                  <a:srgbClr val="FFFFFF"/>
                </a:solidFill>
              </a:rPr>
              <a:t>Presenter: Joanne Duklas, Duklas Cornerstone Consulting</a:t>
            </a:r>
          </a:p>
        </p:txBody>
      </p:sp>
      <p:pic>
        <p:nvPicPr>
          <p:cNvPr id="6" name="Picture 5" descr="A close up of a logo&#10;&#10;Description generated with very high confidence">
            <a:extLst>
              <a:ext uri="{FF2B5EF4-FFF2-40B4-BE49-F238E27FC236}">
                <a16:creationId xmlns:a16="http://schemas.microsoft.com/office/drawing/2014/main" id="{80773FE2-125F-451F-ACA1-8DC224733F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12" name="Picture 11">
            <a:extLst>
              <a:ext uri="{FF2B5EF4-FFF2-40B4-BE49-F238E27FC236}">
                <a16:creationId xmlns:a16="http://schemas.microsoft.com/office/drawing/2014/main" id="{C4E0D924-21D7-49CC-A7CC-FE3EF4E01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13" name="TextBox 12">
            <a:extLst>
              <a:ext uri="{FF2B5EF4-FFF2-40B4-BE49-F238E27FC236}">
                <a16:creationId xmlns:a16="http://schemas.microsoft.com/office/drawing/2014/main" id="{17334A5A-B254-4FCE-BF2C-CDE3B5DAF908}"/>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311898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5B6B-9599-4D89-A62B-B84C9B9F06EF}"/>
              </a:ext>
            </a:extLst>
          </p:cNvPr>
          <p:cNvSpPr>
            <a:spLocks noGrp="1"/>
          </p:cNvSpPr>
          <p:nvPr>
            <p:ph type="title"/>
          </p:nvPr>
        </p:nvSpPr>
        <p:spPr/>
        <p:txBody>
          <a:bodyPr/>
          <a:lstStyle/>
          <a:p>
            <a:r>
              <a:rPr lang="en-CA" dirty="0"/>
              <a:t>Core Definitions</a:t>
            </a:r>
          </a:p>
        </p:txBody>
      </p:sp>
      <p:sp>
        <p:nvSpPr>
          <p:cNvPr id="3" name="Content Placeholder 2">
            <a:extLst>
              <a:ext uri="{FF2B5EF4-FFF2-40B4-BE49-F238E27FC236}">
                <a16:creationId xmlns:a16="http://schemas.microsoft.com/office/drawing/2014/main" id="{07E6BBE7-844A-4887-AD92-4803B97E32A7}"/>
              </a:ext>
            </a:extLst>
          </p:cNvPr>
          <p:cNvSpPr>
            <a:spLocks noGrp="1"/>
          </p:cNvSpPr>
          <p:nvPr>
            <p:ph idx="1"/>
          </p:nvPr>
        </p:nvSpPr>
        <p:spPr/>
        <p:txBody>
          <a:bodyPr>
            <a:normAutofit/>
          </a:bodyPr>
          <a:lstStyle/>
          <a:p>
            <a:r>
              <a:rPr lang="en-CA" b="1" dirty="0"/>
              <a:t>Transfer Credit: </a:t>
            </a:r>
            <a:r>
              <a:rPr lang="en-CA" dirty="0"/>
              <a:t>The granting of credit for previously completed postsecondary level studies achieved in formal learning settings. </a:t>
            </a:r>
          </a:p>
          <a:p>
            <a:r>
              <a:rPr lang="en-CA" b="1" dirty="0"/>
              <a:t>Exchange Credit: </a:t>
            </a:r>
            <a:r>
              <a:rPr lang="en-CA" dirty="0"/>
              <a:t>Credit awarded by a home institution for studies completed as a result of a study abroad experience with a partner institution where a formally articulated agreement exists.</a:t>
            </a:r>
          </a:p>
          <a:p>
            <a:endParaRPr lang="en-CA" dirty="0"/>
          </a:p>
        </p:txBody>
      </p:sp>
      <p:sp>
        <p:nvSpPr>
          <p:cNvPr id="4" name="Rectangle 3">
            <a:extLst>
              <a:ext uri="{FF2B5EF4-FFF2-40B4-BE49-F238E27FC236}">
                <a16:creationId xmlns:a16="http://schemas.microsoft.com/office/drawing/2014/main" id="{F569A1BF-D1F2-4566-AC96-7DBD435D2D32}"/>
              </a:ext>
            </a:extLst>
          </p:cNvPr>
          <p:cNvSpPr/>
          <p:nvPr/>
        </p:nvSpPr>
        <p:spPr>
          <a:xfrm>
            <a:off x="3879964" y="6492875"/>
            <a:ext cx="2480294" cy="276999"/>
          </a:xfrm>
          <a:prstGeom prst="rect">
            <a:avLst/>
          </a:prstGeom>
        </p:spPr>
        <p:txBody>
          <a:bodyPr wrap="none">
            <a:spAutoFit/>
          </a:bodyPr>
          <a:lstStyle/>
          <a:p>
            <a:r>
              <a:rPr lang="en-CA" sz="1200" dirty="0"/>
              <a:t>(Source: ARUCC PCCAT Guide 2015): </a:t>
            </a:r>
          </a:p>
        </p:txBody>
      </p:sp>
    </p:spTree>
    <p:extLst>
      <p:ext uri="{BB962C8B-B14F-4D97-AF65-F5344CB8AC3E}">
        <p14:creationId xmlns:p14="http://schemas.microsoft.com/office/powerpoint/2010/main" val="3825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5E98-4A4A-41D9-BEA2-83DD782423C5}"/>
              </a:ext>
            </a:extLst>
          </p:cNvPr>
          <p:cNvSpPr>
            <a:spLocks noGrp="1"/>
          </p:cNvSpPr>
          <p:nvPr>
            <p:ph type="title"/>
          </p:nvPr>
        </p:nvSpPr>
        <p:spPr/>
        <p:txBody>
          <a:bodyPr/>
          <a:lstStyle/>
          <a:p>
            <a:r>
              <a:rPr lang="en-CA" dirty="0"/>
              <a:t>Exchange Credit</a:t>
            </a:r>
          </a:p>
        </p:txBody>
      </p:sp>
      <p:sp>
        <p:nvSpPr>
          <p:cNvPr id="3" name="Content Placeholder 2">
            <a:extLst>
              <a:ext uri="{FF2B5EF4-FFF2-40B4-BE49-F238E27FC236}">
                <a16:creationId xmlns:a16="http://schemas.microsoft.com/office/drawing/2014/main" id="{9C70280A-331C-45CE-AA92-EE5099D225DD}"/>
              </a:ext>
            </a:extLst>
          </p:cNvPr>
          <p:cNvSpPr>
            <a:spLocks noGrp="1"/>
          </p:cNvSpPr>
          <p:nvPr>
            <p:ph idx="1"/>
          </p:nvPr>
        </p:nvSpPr>
        <p:spPr/>
        <p:txBody>
          <a:bodyPr>
            <a:normAutofit/>
          </a:bodyPr>
          <a:lstStyle/>
          <a:p>
            <a:pPr lvl="1"/>
            <a:r>
              <a:rPr lang="en-CA" dirty="0"/>
              <a:t>Some institutions consider this under the category of typical transfer credit where the studies are acknowledged; however, the results do not count towards institutional residency requirements. Others consider this as a form of transfer credit called ‘equivalent credit’ as the awarded credit counts towards fulfilling residency requirements. Credit may be transcripted the same or differently depending on institutional practices.</a:t>
            </a:r>
          </a:p>
        </p:txBody>
      </p:sp>
      <p:sp>
        <p:nvSpPr>
          <p:cNvPr id="4" name="Rectangle 3">
            <a:extLst>
              <a:ext uri="{FF2B5EF4-FFF2-40B4-BE49-F238E27FC236}">
                <a16:creationId xmlns:a16="http://schemas.microsoft.com/office/drawing/2014/main" id="{00902588-7A0D-462D-992E-E54B93452034}"/>
              </a:ext>
            </a:extLst>
          </p:cNvPr>
          <p:cNvSpPr/>
          <p:nvPr/>
        </p:nvSpPr>
        <p:spPr>
          <a:xfrm>
            <a:off x="2301319" y="6354375"/>
            <a:ext cx="4112181" cy="276999"/>
          </a:xfrm>
          <a:prstGeom prst="rect">
            <a:avLst/>
          </a:prstGeom>
        </p:spPr>
        <p:txBody>
          <a:bodyPr wrap="square">
            <a:spAutoFit/>
          </a:bodyPr>
          <a:lstStyle/>
          <a:p>
            <a:pPr algn="r"/>
            <a:r>
              <a:rPr lang="en-CA" sz="1200" dirty="0"/>
              <a:t>(Source: ARUCC PCCAT Guide 2015). </a:t>
            </a:r>
          </a:p>
        </p:txBody>
      </p:sp>
    </p:spTree>
    <p:extLst>
      <p:ext uri="{BB962C8B-B14F-4D97-AF65-F5344CB8AC3E}">
        <p14:creationId xmlns:p14="http://schemas.microsoft.com/office/powerpoint/2010/main" val="343578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5983-0277-4697-8135-CB867D5FE3E8}"/>
              </a:ext>
            </a:extLst>
          </p:cNvPr>
          <p:cNvSpPr>
            <a:spLocks noGrp="1"/>
          </p:cNvSpPr>
          <p:nvPr>
            <p:ph type="title"/>
          </p:nvPr>
        </p:nvSpPr>
        <p:spPr/>
        <p:txBody>
          <a:bodyPr/>
          <a:lstStyle/>
          <a:p>
            <a:r>
              <a:rPr lang="en-CA" dirty="0"/>
              <a:t>Study Abroad Credit</a:t>
            </a:r>
          </a:p>
        </p:txBody>
      </p:sp>
      <p:sp>
        <p:nvSpPr>
          <p:cNvPr id="3" name="Content Placeholder 2">
            <a:extLst>
              <a:ext uri="{FF2B5EF4-FFF2-40B4-BE49-F238E27FC236}">
                <a16:creationId xmlns:a16="http://schemas.microsoft.com/office/drawing/2014/main" id="{EF87D2B8-424B-41C6-95DA-276426365AA0}"/>
              </a:ext>
            </a:extLst>
          </p:cNvPr>
          <p:cNvSpPr>
            <a:spLocks noGrp="1"/>
          </p:cNvSpPr>
          <p:nvPr>
            <p:ph idx="1"/>
          </p:nvPr>
        </p:nvSpPr>
        <p:spPr/>
        <p:txBody>
          <a:bodyPr/>
          <a:lstStyle/>
          <a:p>
            <a:r>
              <a:rPr lang="en-CA" dirty="0"/>
              <a:t>Credit awarded for “… any for-credit learning activity abroad including full-degree, exchange and Letter of Permission programs as well as experiential or service learning abroad for credit”.</a:t>
            </a:r>
          </a:p>
          <a:p>
            <a:pPr lvl="1"/>
            <a:r>
              <a:rPr lang="en-CA" dirty="0"/>
              <a:t>For-credit examples include community engaged learning, dual degrees, field school, independent study abroad, internships, Letters of Permission, service learning, student exchanges, study tour abroad, etc.</a:t>
            </a:r>
          </a:p>
        </p:txBody>
      </p:sp>
      <p:sp>
        <p:nvSpPr>
          <p:cNvPr id="4" name="Rectangle 3">
            <a:extLst>
              <a:ext uri="{FF2B5EF4-FFF2-40B4-BE49-F238E27FC236}">
                <a16:creationId xmlns:a16="http://schemas.microsoft.com/office/drawing/2014/main" id="{833D8A4E-4D03-4F76-A206-C59EAB38E7B1}"/>
              </a:ext>
            </a:extLst>
          </p:cNvPr>
          <p:cNvSpPr/>
          <p:nvPr/>
        </p:nvSpPr>
        <p:spPr>
          <a:xfrm>
            <a:off x="3145568" y="6307316"/>
            <a:ext cx="3949864" cy="276999"/>
          </a:xfrm>
          <a:prstGeom prst="rect">
            <a:avLst/>
          </a:prstGeom>
        </p:spPr>
        <p:txBody>
          <a:bodyPr wrap="none">
            <a:spAutoFit/>
          </a:bodyPr>
          <a:lstStyle/>
          <a:p>
            <a:pPr algn="r"/>
            <a:r>
              <a:rPr lang="en-CA" sz="1200" dirty="0"/>
              <a:t>(Canadian Bureau for International Education (CBIE) 2018a). </a:t>
            </a:r>
          </a:p>
        </p:txBody>
      </p:sp>
    </p:spTree>
    <p:extLst>
      <p:ext uri="{BB962C8B-B14F-4D97-AF65-F5344CB8AC3E}">
        <p14:creationId xmlns:p14="http://schemas.microsoft.com/office/powerpoint/2010/main" val="86367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7A66-CC38-4D5D-A6C8-017A8F738FCD}"/>
              </a:ext>
            </a:extLst>
          </p:cNvPr>
          <p:cNvSpPr>
            <a:spLocks noGrp="1"/>
          </p:cNvSpPr>
          <p:nvPr>
            <p:ph type="title"/>
          </p:nvPr>
        </p:nvSpPr>
        <p:spPr/>
        <p:txBody>
          <a:bodyPr/>
          <a:lstStyle/>
          <a:p>
            <a:r>
              <a:rPr lang="en-CA" dirty="0"/>
              <a:t>Scope Clarification</a:t>
            </a:r>
          </a:p>
        </p:txBody>
      </p:sp>
      <p:sp>
        <p:nvSpPr>
          <p:cNvPr id="3" name="Content Placeholder 2">
            <a:extLst>
              <a:ext uri="{FF2B5EF4-FFF2-40B4-BE49-F238E27FC236}">
                <a16:creationId xmlns:a16="http://schemas.microsoft.com/office/drawing/2014/main" id="{AA49ADA5-4EFF-4211-AF4A-F65CBB15D8D3}"/>
              </a:ext>
            </a:extLst>
          </p:cNvPr>
          <p:cNvSpPr>
            <a:spLocks noGrp="1"/>
          </p:cNvSpPr>
          <p:nvPr>
            <p:ph idx="1"/>
          </p:nvPr>
        </p:nvSpPr>
        <p:spPr/>
        <p:txBody>
          <a:bodyPr/>
          <a:lstStyle/>
          <a:p>
            <a:r>
              <a:rPr lang="en-CA" dirty="0"/>
              <a:t>The focus of the study was on undergraduate transfer credit through the admissions process and exchange credit resulting from formal agreements between partner institutions.</a:t>
            </a:r>
          </a:p>
          <a:p>
            <a:r>
              <a:rPr lang="en-CA" dirty="0"/>
              <a:t>It did not consider the full range of study abroad experiences although the for-credit experiences could be supported by the findings given the essential elements considered when determining credit equivalencies.</a:t>
            </a:r>
          </a:p>
          <a:p>
            <a:endParaRPr lang="en-CA" dirty="0"/>
          </a:p>
        </p:txBody>
      </p:sp>
    </p:spTree>
    <p:extLst>
      <p:ext uri="{BB962C8B-B14F-4D97-AF65-F5344CB8AC3E}">
        <p14:creationId xmlns:p14="http://schemas.microsoft.com/office/powerpoint/2010/main" val="384177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1371600"/>
            <a:ext cx="6105194" cy="2031055"/>
          </a:xfrm>
        </p:spPr>
        <p:txBody>
          <a:bodyPr vert="horz" lIns="91440" tIns="45720" rIns="91440" bIns="45720" rtlCol="0" anchor="b">
            <a:normAutofit/>
          </a:bodyPr>
          <a:lstStyle/>
          <a:p>
            <a:r>
              <a:rPr lang="en-US" sz="4700" kern="1200" dirty="0">
                <a:solidFill>
                  <a:srgbClr val="FFFFFF"/>
                </a:solidFill>
              </a:rPr>
              <a:t>Setting the Stage</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3516411"/>
            <a:ext cx="6105194" cy="1411682"/>
          </a:xfrm>
        </p:spPr>
        <p:txBody>
          <a:bodyPr vert="horz" lIns="91440" tIns="45720" rIns="91440" bIns="45720" rtlCol="0">
            <a:normAutofit/>
          </a:bodyPr>
          <a:lstStyle/>
          <a:p>
            <a:pPr algn="ctr"/>
            <a:r>
              <a:rPr lang="en-US" sz="2400" kern="1200" dirty="0">
                <a:solidFill>
                  <a:srgbClr val="FFFFFF"/>
                </a:solidFill>
              </a:rPr>
              <a:t>Two Groups: In-Bound Internationally Educated Transfer Students and Out-Bound Exchange Students</a:t>
            </a:r>
          </a:p>
        </p:txBody>
      </p:sp>
      <p:pic>
        <p:nvPicPr>
          <p:cNvPr id="7" name="Picture 6">
            <a:extLst>
              <a:ext uri="{FF2B5EF4-FFF2-40B4-BE49-F238E27FC236}">
                <a16:creationId xmlns:a16="http://schemas.microsoft.com/office/drawing/2014/main" id="{34AD7E4C-E9BB-4DB1-A5F1-A1C637B8A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6E5417F6-C4AB-4101-BBF7-601EC5063710}"/>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40145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D9A8-794B-44D2-8CB1-CA47B6804A56}"/>
              </a:ext>
            </a:extLst>
          </p:cNvPr>
          <p:cNvSpPr>
            <a:spLocks noGrp="1"/>
          </p:cNvSpPr>
          <p:nvPr>
            <p:ph type="title"/>
          </p:nvPr>
        </p:nvSpPr>
        <p:spPr/>
        <p:txBody>
          <a:bodyPr>
            <a:normAutofit fontScale="90000"/>
          </a:bodyPr>
          <a:lstStyle/>
          <a:p>
            <a:r>
              <a:rPr lang="en-CA" dirty="0"/>
              <a:t>BC Context – the most popular destination in Canada for international students</a:t>
            </a:r>
          </a:p>
        </p:txBody>
      </p:sp>
      <p:sp>
        <p:nvSpPr>
          <p:cNvPr id="3" name="Content Placeholder 2">
            <a:extLst>
              <a:ext uri="{FF2B5EF4-FFF2-40B4-BE49-F238E27FC236}">
                <a16:creationId xmlns:a16="http://schemas.microsoft.com/office/drawing/2014/main" id="{5F1CE2E5-D26B-42CC-A722-432B49EE4EE5}"/>
              </a:ext>
            </a:extLst>
          </p:cNvPr>
          <p:cNvSpPr>
            <a:spLocks noGrp="1"/>
          </p:cNvSpPr>
          <p:nvPr>
            <p:ph idx="1"/>
          </p:nvPr>
        </p:nvSpPr>
        <p:spPr/>
        <p:txBody>
          <a:bodyPr>
            <a:normAutofit lnSpcReduction="10000"/>
          </a:bodyPr>
          <a:lstStyle/>
          <a:p>
            <a:r>
              <a:rPr lang="en-CA" dirty="0"/>
              <a:t>BC continues to enrol the highest proportion of international students in universities in comparison to any Canadian province </a:t>
            </a:r>
          </a:p>
          <a:p>
            <a:r>
              <a:rPr lang="en-CA" dirty="0"/>
              <a:t>Fall ‘08 to ‘14 </a:t>
            </a:r>
          </a:p>
          <a:p>
            <a:pPr lvl="1"/>
            <a:r>
              <a:rPr lang="en-CA" dirty="0"/>
              <a:t>85% increase in enrolments in BC public post-secondary institutions</a:t>
            </a:r>
          </a:p>
          <a:p>
            <a:pPr lvl="1"/>
            <a:r>
              <a:rPr lang="en-CA" dirty="0"/>
              <a:t>Enrolments went from 20,000 to over 35,000. </a:t>
            </a:r>
          </a:p>
          <a:p>
            <a:r>
              <a:rPr lang="en-CA" dirty="0"/>
              <a:t>2015 </a:t>
            </a:r>
          </a:p>
          <a:p>
            <a:pPr lvl="1"/>
            <a:r>
              <a:rPr lang="en-CA" dirty="0"/>
              <a:t>130,053 students on international study permits in public and private BC post-secondary institutions</a:t>
            </a:r>
          </a:p>
          <a:p>
            <a:pPr lvl="1"/>
            <a:r>
              <a:rPr lang="en-CA" dirty="0"/>
              <a:t>More than 30% (45,130) studied in BC public post-secondary institutions, a significant increase from previous years. </a:t>
            </a:r>
          </a:p>
          <a:p>
            <a:pPr lvl="1"/>
            <a:endParaRPr lang="en-CA" dirty="0"/>
          </a:p>
        </p:txBody>
      </p:sp>
      <p:sp>
        <p:nvSpPr>
          <p:cNvPr id="4" name="Rectangle 3">
            <a:extLst>
              <a:ext uri="{FF2B5EF4-FFF2-40B4-BE49-F238E27FC236}">
                <a16:creationId xmlns:a16="http://schemas.microsoft.com/office/drawing/2014/main" id="{ABFCE2D9-4C27-4C90-AC00-3C736C2B80A1}"/>
              </a:ext>
            </a:extLst>
          </p:cNvPr>
          <p:cNvSpPr/>
          <p:nvPr/>
        </p:nvSpPr>
        <p:spPr>
          <a:xfrm>
            <a:off x="1423737" y="6169709"/>
            <a:ext cx="6158164" cy="646331"/>
          </a:xfrm>
          <a:prstGeom prst="rect">
            <a:avLst/>
          </a:prstGeom>
        </p:spPr>
        <p:txBody>
          <a:bodyPr wrap="square">
            <a:spAutoFit/>
          </a:bodyPr>
          <a:lstStyle/>
          <a:p>
            <a:pPr algn="ctr"/>
            <a:r>
              <a:rPr lang="en-CA" sz="1200" dirty="0"/>
              <a:t>Sources: Statistics Canada, Oct 20, 2016; Adamoski, R., November 2015, p. 8; BCCAT, BC Student Transitions Project, November 2015, p. 16; BC Advanced Education, Skills and Training, 2018; Advanced Education, Skills and Training, 2017</a:t>
            </a:r>
          </a:p>
        </p:txBody>
      </p:sp>
    </p:spTree>
    <p:extLst>
      <p:ext uri="{BB962C8B-B14F-4D97-AF65-F5344CB8AC3E}">
        <p14:creationId xmlns:p14="http://schemas.microsoft.com/office/powerpoint/2010/main" val="136052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7D95-502F-4421-A6BF-51EC3C487C9C}"/>
              </a:ext>
            </a:extLst>
          </p:cNvPr>
          <p:cNvSpPr>
            <a:spLocks noGrp="1"/>
          </p:cNvSpPr>
          <p:nvPr>
            <p:ph type="title"/>
          </p:nvPr>
        </p:nvSpPr>
        <p:spPr/>
        <p:txBody>
          <a:bodyPr/>
          <a:lstStyle/>
          <a:p>
            <a:r>
              <a:rPr lang="en-CA" dirty="0"/>
              <a:t>Canadian Context for International Enrolment</a:t>
            </a:r>
          </a:p>
        </p:txBody>
      </p:sp>
      <p:sp>
        <p:nvSpPr>
          <p:cNvPr id="3" name="Content Placeholder 2">
            <a:extLst>
              <a:ext uri="{FF2B5EF4-FFF2-40B4-BE49-F238E27FC236}">
                <a16:creationId xmlns:a16="http://schemas.microsoft.com/office/drawing/2014/main" id="{57D11DE5-A345-44DF-85B4-EE4AC1546F32}"/>
              </a:ext>
            </a:extLst>
          </p:cNvPr>
          <p:cNvSpPr>
            <a:spLocks noGrp="1"/>
          </p:cNvSpPr>
          <p:nvPr>
            <p:ph idx="1"/>
          </p:nvPr>
        </p:nvSpPr>
        <p:spPr/>
        <p:txBody>
          <a:bodyPr>
            <a:normAutofit/>
          </a:bodyPr>
          <a:lstStyle/>
          <a:p>
            <a:r>
              <a:rPr lang="en-CA" dirty="0"/>
              <a:t>Enrolments grew significantly in the last decade with international students making up 11% of the post-secondary population </a:t>
            </a:r>
            <a:endParaRPr lang="en-CA" sz="1300" dirty="0"/>
          </a:p>
          <a:p>
            <a:r>
              <a:rPr lang="en-CA" dirty="0"/>
              <a:t>International students studying in Canadian universities doubled from 66,000 in 2004-05 to 124,000 in 2013-14 </a:t>
            </a:r>
          </a:p>
          <a:p>
            <a:pPr lvl="1"/>
            <a:r>
              <a:rPr lang="en-CA" dirty="0"/>
              <a:t>88% increase versus the domestic student population at 22% </a:t>
            </a:r>
          </a:p>
          <a:p>
            <a:pPr lvl="1"/>
            <a:r>
              <a:rPr lang="en-CA" dirty="0"/>
              <a:t>Colleges increased by 20% in 2016 - higher than the 6% jump reported for universities and other areas of education </a:t>
            </a:r>
          </a:p>
        </p:txBody>
      </p:sp>
      <p:sp>
        <p:nvSpPr>
          <p:cNvPr id="4" name="TextBox 3">
            <a:extLst>
              <a:ext uri="{FF2B5EF4-FFF2-40B4-BE49-F238E27FC236}">
                <a16:creationId xmlns:a16="http://schemas.microsoft.com/office/drawing/2014/main" id="{EB140D4D-3237-46B7-BC92-9356168EA015}"/>
              </a:ext>
            </a:extLst>
          </p:cNvPr>
          <p:cNvSpPr txBox="1"/>
          <p:nvPr/>
        </p:nvSpPr>
        <p:spPr>
          <a:xfrm>
            <a:off x="1888958" y="6124074"/>
            <a:ext cx="5756442" cy="738664"/>
          </a:xfrm>
          <a:prstGeom prst="rect">
            <a:avLst/>
          </a:prstGeom>
          <a:noFill/>
        </p:spPr>
        <p:txBody>
          <a:bodyPr wrap="square" rtlCol="0">
            <a:spAutoFit/>
          </a:bodyPr>
          <a:lstStyle/>
          <a:p>
            <a:pPr algn="ctr"/>
            <a:r>
              <a:rPr lang="en-CA" sz="1200" dirty="0"/>
              <a:t>Sources: Canadian Bureau for International Education [CBIE], 2018; Statistics Canada, Oct 20, 2016; ICEF Monitor, November 22, 2017</a:t>
            </a:r>
          </a:p>
          <a:p>
            <a:pPr algn="ctr"/>
            <a:r>
              <a:rPr lang="en-CA" dirty="0"/>
              <a:t> </a:t>
            </a:r>
          </a:p>
        </p:txBody>
      </p:sp>
    </p:spTree>
    <p:extLst>
      <p:ext uri="{BB962C8B-B14F-4D97-AF65-F5344CB8AC3E}">
        <p14:creationId xmlns:p14="http://schemas.microsoft.com/office/powerpoint/2010/main" val="369442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EE84-0338-480E-A658-2A7A1AA3F5AD}"/>
              </a:ext>
            </a:extLst>
          </p:cNvPr>
          <p:cNvSpPr>
            <a:spLocks noGrp="1"/>
          </p:cNvSpPr>
          <p:nvPr>
            <p:ph type="title"/>
          </p:nvPr>
        </p:nvSpPr>
        <p:spPr/>
        <p:txBody>
          <a:bodyPr/>
          <a:lstStyle/>
          <a:p>
            <a:r>
              <a:rPr lang="en-CA" dirty="0"/>
              <a:t>Recent National Call to Action</a:t>
            </a:r>
          </a:p>
        </p:txBody>
      </p:sp>
      <p:sp>
        <p:nvSpPr>
          <p:cNvPr id="3" name="Content Placeholder 2">
            <a:extLst>
              <a:ext uri="{FF2B5EF4-FFF2-40B4-BE49-F238E27FC236}">
                <a16:creationId xmlns:a16="http://schemas.microsoft.com/office/drawing/2014/main" id="{8619DFF1-1712-436D-B35E-E9C082BBD741}"/>
              </a:ext>
            </a:extLst>
          </p:cNvPr>
          <p:cNvSpPr>
            <a:spLocks noGrp="1"/>
          </p:cNvSpPr>
          <p:nvPr>
            <p:ph idx="1"/>
          </p:nvPr>
        </p:nvSpPr>
        <p:spPr/>
        <p:txBody>
          <a:bodyPr>
            <a:normAutofit fontScale="92500" lnSpcReduction="10000"/>
          </a:bodyPr>
          <a:lstStyle/>
          <a:p>
            <a:pPr marL="0" indent="0">
              <a:buNone/>
            </a:pPr>
            <a:r>
              <a:rPr lang="en-CA" i="1" dirty="0"/>
              <a:t>Global Education for Canadians - Equipping Young Canadians to Succeed at Home and Abroad </a:t>
            </a:r>
            <a:r>
              <a:rPr lang="en-CA" dirty="0"/>
              <a:t>(November 2017): </a:t>
            </a:r>
          </a:p>
          <a:p>
            <a:r>
              <a:rPr lang="en-CA" dirty="0"/>
              <a:t>Quality assured practices supported by common standards and procedures to support students on their way, during, and upon returning from study abroad experiences</a:t>
            </a:r>
          </a:p>
          <a:p>
            <a:r>
              <a:rPr lang="en-CA" dirty="0"/>
              <a:t>Reducing barriers such as adopting “</a:t>
            </a:r>
            <a:r>
              <a:rPr lang="en-CA" i="1" dirty="0"/>
              <a:t>a more flexible approach to recognizing international learning experiences and granting credits for study [that] are related to students’ programs of study</a:t>
            </a:r>
            <a:r>
              <a:rPr lang="en-CA" dirty="0"/>
              <a:t>”[sic]</a:t>
            </a:r>
          </a:p>
          <a:p>
            <a:r>
              <a:rPr lang="en-CA" dirty="0"/>
              <a:t>Developing “…</a:t>
            </a:r>
            <a:r>
              <a:rPr lang="en-CA" i="1" dirty="0"/>
              <a:t>academic pathways and credit and credential recognition mechanisms that enable students to engage in international learning opportunities</a:t>
            </a:r>
            <a:r>
              <a:rPr lang="en-CA" dirty="0"/>
              <a:t>.” </a:t>
            </a:r>
          </a:p>
        </p:txBody>
      </p:sp>
    </p:spTree>
    <p:extLst>
      <p:ext uri="{BB962C8B-B14F-4D97-AF65-F5344CB8AC3E}">
        <p14:creationId xmlns:p14="http://schemas.microsoft.com/office/powerpoint/2010/main" val="160349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3403" y="2413472"/>
            <a:ext cx="6105194" cy="2031055"/>
          </a:xfrm>
        </p:spPr>
        <p:txBody>
          <a:bodyPr vert="horz" lIns="91440" tIns="45720" rIns="91440" bIns="45720" rtlCol="0" anchor="b">
            <a:normAutofit fontScale="90000"/>
          </a:bodyPr>
          <a:lstStyle/>
          <a:p>
            <a:r>
              <a:rPr lang="en-US" sz="4700" kern="1200" dirty="0">
                <a:solidFill>
                  <a:srgbClr val="FFFFFF"/>
                </a:solidFill>
              </a:rPr>
              <a:t>Findings – Literature Review; Website Review; Additional Consultations</a:t>
            </a:r>
          </a:p>
        </p:txBody>
      </p:sp>
      <p:pic>
        <p:nvPicPr>
          <p:cNvPr id="7" name="Picture 6">
            <a:extLst>
              <a:ext uri="{FF2B5EF4-FFF2-40B4-BE49-F238E27FC236}">
                <a16:creationId xmlns:a16="http://schemas.microsoft.com/office/drawing/2014/main" id="{534F977B-2DF9-4702-AE73-C4247D432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D996615B-91DA-4F19-AE87-3F2A55A31C94}"/>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12686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E9AFD-DA01-4107-9EE1-D2A3E5EB4AF9}"/>
              </a:ext>
            </a:extLst>
          </p:cNvPr>
          <p:cNvSpPr>
            <a:spLocks noGrp="1"/>
          </p:cNvSpPr>
          <p:nvPr>
            <p:ph type="title"/>
          </p:nvPr>
        </p:nvSpPr>
        <p:spPr/>
        <p:txBody>
          <a:bodyPr/>
          <a:lstStyle/>
          <a:p>
            <a:r>
              <a:rPr lang="en-CA" dirty="0"/>
              <a:t>International Findings</a:t>
            </a:r>
          </a:p>
        </p:txBody>
      </p:sp>
      <p:graphicFrame>
        <p:nvGraphicFramePr>
          <p:cNvPr id="7" name="Content Placeholder 5">
            <a:extLst>
              <a:ext uri="{FF2B5EF4-FFF2-40B4-BE49-F238E27FC236}">
                <a16:creationId xmlns:a16="http://schemas.microsoft.com/office/drawing/2014/main" id="{C8DB6C79-2A86-40DC-8030-67875203F921}"/>
              </a:ext>
            </a:extLst>
          </p:cNvPr>
          <p:cNvGraphicFramePr>
            <a:graphicFrameLocks/>
          </p:cNvGraphicFramePr>
          <p:nvPr>
            <p:extLst>
              <p:ext uri="{D42A27DB-BD31-4B8C-83A1-F6EECF244321}">
                <p14:modId xmlns:p14="http://schemas.microsoft.com/office/powerpoint/2010/main" val="2886907184"/>
              </p:ext>
            </p:extLst>
          </p:nvPr>
        </p:nvGraphicFramePr>
        <p:xfrm>
          <a:off x="1054100" y="14747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39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5FC41A-4CFA-4FCE-9989-C2202BB1167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2" name="Title 1">
            <a:extLst>
              <a:ext uri="{FF2B5EF4-FFF2-40B4-BE49-F238E27FC236}">
                <a16:creationId xmlns:a16="http://schemas.microsoft.com/office/drawing/2014/main" id="{0FF1B1AB-C3BD-4C93-BA64-9D048292B525}"/>
              </a:ext>
            </a:extLst>
          </p:cNvPr>
          <p:cNvSpPr>
            <a:spLocks noGrp="1"/>
          </p:cNvSpPr>
          <p:nvPr>
            <p:ph type="title"/>
          </p:nvPr>
        </p:nvSpPr>
        <p:spPr>
          <a:xfrm>
            <a:off x="640079" y="2023236"/>
            <a:ext cx="3659777" cy="2820908"/>
          </a:xfrm>
        </p:spPr>
        <p:txBody>
          <a:bodyPr>
            <a:normAutofit/>
          </a:bodyPr>
          <a:lstStyle/>
          <a:p>
            <a:r>
              <a:rPr lang="en-CA" sz="4000" dirty="0">
                <a:solidFill>
                  <a:srgbClr val="FFFFFF"/>
                </a:solidFill>
              </a:rPr>
              <a:t>Plan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0564097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logo&#10;&#10;Description generated with very high confidence">
            <a:extLst>
              <a:ext uri="{FF2B5EF4-FFF2-40B4-BE49-F238E27FC236}">
                <a16:creationId xmlns:a16="http://schemas.microsoft.com/office/drawing/2014/main" id="{700D8709-A08C-4559-8DE9-38F764473A0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8" name="Picture 7">
            <a:extLst>
              <a:ext uri="{FF2B5EF4-FFF2-40B4-BE49-F238E27FC236}">
                <a16:creationId xmlns:a16="http://schemas.microsoft.com/office/drawing/2014/main" id="{4D335043-19BA-4BD6-B822-3E581938F1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9" name="TextBox 8">
            <a:extLst>
              <a:ext uri="{FF2B5EF4-FFF2-40B4-BE49-F238E27FC236}">
                <a16:creationId xmlns:a16="http://schemas.microsoft.com/office/drawing/2014/main" id="{C32B3E32-AEE8-4627-BFCF-B4B0791C6003}"/>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02134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D6284-7A4A-474F-A7E5-7CDAEF47C39D}"/>
              </a:ext>
            </a:extLst>
          </p:cNvPr>
          <p:cNvPicPr>
            <a:picLocks noChangeAspect="1"/>
          </p:cNvPicPr>
          <p:nvPr/>
        </p:nvPicPr>
        <p:blipFill rotWithShape="1">
          <a:blip r:embed="rId3"/>
          <a:srcRect t="1747"/>
          <a:stretch/>
        </p:blipFill>
        <p:spPr>
          <a:xfrm>
            <a:off x="0" y="250289"/>
            <a:ext cx="12191980" cy="6857990"/>
          </a:xfrm>
          <a:prstGeom prst="rect">
            <a:avLst/>
          </a:prstGeom>
        </p:spPr>
      </p:pic>
      <p:sp>
        <p:nvSpPr>
          <p:cNvPr id="5" name="Rectangle 4">
            <a:extLst>
              <a:ext uri="{FF2B5EF4-FFF2-40B4-BE49-F238E27FC236}">
                <a16:creationId xmlns:a16="http://schemas.microsoft.com/office/drawing/2014/main" id="{A6842492-635D-4D5C-8C18-CA1631F95FC8}"/>
              </a:ext>
            </a:extLst>
          </p:cNvPr>
          <p:cNvSpPr/>
          <p:nvPr/>
        </p:nvSpPr>
        <p:spPr>
          <a:xfrm>
            <a:off x="329222" y="6156779"/>
            <a:ext cx="3826412" cy="1015663"/>
          </a:xfrm>
          <a:prstGeom prst="rect">
            <a:avLst/>
          </a:prstGeom>
        </p:spPr>
        <p:txBody>
          <a:bodyPr wrap="square">
            <a:spAutoFit/>
          </a:bodyPr>
          <a:lstStyle/>
          <a:p>
            <a:r>
              <a:rPr lang="en-CA" sz="1200" dirty="0">
                <a:latin typeface="Calibri" panose="020F0502020204030204" pitchFamily="34" charset="0"/>
                <a:ea typeface="Calibri" panose="020F0502020204030204" pitchFamily="34" charset="0"/>
                <a:cs typeface="Times New Roman" panose="02020603050405020304" pitchFamily="18" charset="0"/>
              </a:rPr>
              <a:t>Source: Statistics Canada, October 20, 2016, International Students in Canadian Universities, 2004-05 to 2013-14; Canadian Bureau for International Education [CBIE], 2018; ICEF Monitor, November 22, 2017</a:t>
            </a:r>
          </a:p>
          <a:p>
            <a:endParaRPr lang="en-CA" sz="1200" dirty="0"/>
          </a:p>
        </p:txBody>
      </p:sp>
      <p:pic>
        <p:nvPicPr>
          <p:cNvPr id="6" name="Picture 5">
            <a:extLst>
              <a:ext uri="{FF2B5EF4-FFF2-40B4-BE49-F238E27FC236}">
                <a16:creationId xmlns:a16="http://schemas.microsoft.com/office/drawing/2014/main" id="{BCA1A560-EED0-41CB-A1B3-D503E4D52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388" y="6396335"/>
            <a:ext cx="4175760" cy="652272"/>
          </a:xfrm>
          <a:prstGeom prst="rect">
            <a:avLst/>
          </a:prstGeom>
        </p:spPr>
      </p:pic>
      <p:sp>
        <p:nvSpPr>
          <p:cNvPr id="7" name="TextBox 6">
            <a:extLst>
              <a:ext uri="{FF2B5EF4-FFF2-40B4-BE49-F238E27FC236}">
                <a16:creationId xmlns:a16="http://schemas.microsoft.com/office/drawing/2014/main" id="{ECB40CCA-9AE5-48DF-86CF-11127A4277EB}"/>
              </a:ext>
            </a:extLst>
          </p:cNvPr>
          <p:cNvSpPr txBox="1"/>
          <p:nvPr/>
        </p:nvSpPr>
        <p:spPr>
          <a:xfrm>
            <a:off x="9295924" y="6295279"/>
            <a:ext cx="2743200" cy="369332"/>
          </a:xfrm>
          <a:prstGeom prst="rect">
            <a:avLst/>
          </a:prstGeom>
          <a:noFill/>
        </p:spPr>
        <p:txBody>
          <a:bodyPr wrap="square" rtlCol="0">
            <a:spAutoFit/>
          </a:bodyPr>
          <a:lstStyle/>
          <a:p>
            <a:pPr algn="r"/>
            <a:r>
              <a:rPr lang="en-CA" b="1" dirty="0"/>
              <a:t>Research funded by</a:t>
            </a:r>
          </a:p>
        </p:txBody>
      </p:sp>
      <p:sp>
        <p:nvSpPr>
          <p:cNvPr id="8" name="Rectangle 7">
            <a:extLst>
              <a:ext uri="{FF2B5EF4-FFF2-40B4-BE49-F238E27FC236}">
                <a16:creationId xmlns:a16="http://schemas.microsoft.com/office/drawing/2014/main" id="{616C9699-BE6F-4A67-BF77-C2FC9311CD9A}"/>
              </a:ext>
            </a:extLst>
          </p:cNvPr>
          <p:cNvSpPr/>
          <p:nvPr/>
        </p:nvSpPr>
        <p:spPr>
          <a:xfrm>
            <a:off x="7112000" y="1421763"/>
            <a:ext cx="3428980" cy="1200329"/>
          </a:xfrm>
          <a:prstGeom prst="rect">
            <a:avLst/>
          </a:prstGeom>
        </p:spPr>
        <p:txBody>
          <a:bodyPr wrap="square">
            <a:spAutoFit/>
          </a:bodyPr>
          <a:lstStyle/>
          <a:p>
            <a:r>
              <a:rPr lang="en-CA" dirty="0"/>
              <a:t>Colleges increased by 20% in 2016 - higher than the 6% jump reported for universities and other areas of education </a:t>
            </a:r>
          </a:p>
        </p:txBody>
      </p:sp>
    </p:spTree>
    <p:extLst>
      <p:ext uri="{BB962C8B-B14F-4D97-AF65-F5344CB8AC3E}">
        <p14:creationId xmlns:p14="http://schemas.microsoft.com/office/powerpoint/2010/main" val="38659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8C78-1B81-4380-9745-505596AC9F4F}"/>
              </a:ext>
            </a:extLst>
          </p:cNvPr>
          <p:cNvSpPr>
            <a:spLocks noGrp="1"/>
          </p:cNvSpPr>
          <p:nvPr>
            <p:ph type="title"/>
          </p:nvPr>
        </p:nvSpPr>
        <p:spPr/>
        <p:txBody>
          <a:bodyPr/>
          <a:lstStyle/>
          <a:p>
            <a:r>
              <a:rPr lang="en-CA" dirty="0"/>
              <a:t>Top Source Countries – new international undergraduate students</a:t>
            </a:r>
          </a:p>
        </p:txBody>
      </p:sp>
      <p:graphicFrame>
        <p:nvGraphicFramePr>
          <p:cNvPr id="4" name="Content Placeholder 3">
            <a:extLst>
              <a:ext uri="{FF2B5EF4-FFF2-40B4-BE49-F238E27FC236}">
                <a16:creationId xmlns:a16="http://schemas.microsoft.com/office/drawing/2014/main" id="{CC935749-CCAD-498A-9F2C-080664D9D89C}"/>
              </a:ext>
            </a:extLst>
          </p:cNvPr>
          <p:cNvGraphicFramePr>
            <a:graphicFrameLocks noGrp="1"/>
          </p:cNvGraphicFramePr>
          <p:nvPr>
            <p:ph idx="1"/>
            <p:extLst>
              <p:ext uri="{D42A27DB-BD31-4B8C-83A1-F6EECF244321}">
                <p14:modId xmlns:p14="http://schemas.microsoft.com/office/powerpoint/2010/main" val="1196337362"/>
              </p:ext>
            </p:extLst>
          </p:nvPr>
        </p:nvGraphicFramePr>
        <p:xfrm>
          <a:off x="-1053575" y="2365473"/>
          <a:ext cx="8495776" cy="348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63C9692-2B05-4AEE-B496-F4C97122A9BC}"/>
              </a:ext>
            </a:extLst>
          </p:cNvPr>
          <p:cNvSpPr txBox="1"/>
          <p:nvPr/>
        </p:nvSpPr>
        <p:spPr>
          <a:xfrm>
            <a:off x="2033337" y="6364705"/>
            <a:ext cx="6773779" cy="369332"/>
          </a:xfrm>
          <a:prstGeom prst="rect">
            <a:avLst/>
          </a:prstGeom>
          <a:noFill/>
        </p:spPr>
        <p:txBody>
          <a:bodyPr wrap="square" rtlCol="0">
            <a:spAutoFit/>
          </a:bodyPr>
          <a:lstStyle/>
          <a:p>
            <a:r>
              <a:rPr lang="en-CA" dirty="0"/>
              <a:t>Source: CBIE 2018</a:t>
            </a:r>
          </a:p>
        </p:txBody>
      </p:sp>
      <p:graphicFrame>
        <p:nvGraphicFramePr>
          <p:cNvPr id="6" name="Content Placeholder 3">
            <a:extLst>
              <a:ext uri="{FF2B5EF4-FFF2-40B4-BE49-F238E27FC236}">
                <a16:creationId xmlns:a16="http://schemas.microsoft.com/office/drawing/2014/main" id="{BD12F40C-8206-4D49-B52A-826CAFB941D9}"/>
              </a:ext>
            </a:extLst>
          </p:cNvPr>
          <p:cNvGraphicFramePr>
            <a:graphicFrameLocks/>
          </p:cNvGraphicFramePr>
          <p:nvPr>
            <p:extLst>
              <p:ext uri="{D42A27DB-BD31-4B8C-83A1-F6EECF244321}">
                <p14:modId xmlns:p14="http://schemas.microsoft.com/office/powerpoint/2010/main" val="567506861"/>
              </p:ext>
            </p:extLst>
          </p:nvPr>
        </p:nvGraphicFramePr>
        <p:xfrm>
          <a:off x="4050199" y="2430769"/>
          <a:ext cx="8268802" cy="34874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5A0AE3AF-0498-4227-8D13-250284F0D3CF}"/>
              </a:ext>
            </a:extLst>
          </p:cNvPr>
          <p:cNvSpPr txBox="1"/>
          <p:nvPr/>
        </p:nvSpPr>
        <p:spPr>
          <a:xfrm>
            <a:off x="2350589" y="1835295"/>
            <a:ext cx="1489165" cy="477054"/>
          </a:xfrm>
          <a:prstGeom prst="rect">
            <a:avLst/>
          </a:prstGeom>
          <a:noFill/>
        </p:spPr>
        <p:txBody>
          <a:bodyPr wrap="square" rtlCol="0">
            <a:spAutoFit/>
          </a:bodyPr>
          <a:lstStyle/>
          <a:p>
            <a:pPr algn="ctr"/>
            <a:r>
              <a:rPr lang="en-CA" sz="2500" b="1" dirty="0">
                <a:latin typeface="Comic Sans MS" panose="030F0702030302020204" pitchFamily="66" charset="0"/>
              </a:rPr>
              <a:t>Canada</a:t>
            </a:r>
          </a:p>
        </p:txBody>
      </p:sp>
      <p:sp>
        <p:nvSpPr>
          <p:cNvPr id="8" name="TextBox 7">
            <a:extLst>
              <a:ext uri="{FF2B5EF4-FFF2-40B4-BE49-F238E27FC236}">
                <a16:creationId xmlns:a16="http://schemas.microsoft.com/office/drawing/2014/main" id="{EAC1B8B2-FDB3-4D16-A586-E5355A3A7763}"/>
              </a:ext>
            </a:extLst>
          </p:cNvPr>
          <p:cNvSpPr txBox="1"/>
          <p:nvPr/>
        </p:nvSpPr>
        <p:spPr>
          <a:xfrm>
            <a:off x="7409901" y="1936342"/>
            <a:ext cx="1489165" cy="477054"/>
          </a:xfrm>
          <a:prstGeom prst="rect">
            <a:avLst/>
          </a:prstGeom>
          <a:noFill/>
        </p:spPr>
        <p:txBody>
          <a:bodyPr wrap="square" rtlCol="0">
            <a:spAutoFit/>
          </a:bodyPr>
          <a:lstStyle/>
          <a:p>
            <a:pPr algn="ctr"/>
            <a:r>
              <a:rPr lang="en-CA" sz="2500" b="1" dirty="0">
                <a:latin typeface="Comic Sans MS" panose="030F0702030302020204" pitchFamily="66" charset="0"/>
              </a:rPr>
              <a:t>BC</a:t>
            </a:r>
          </a:p>
        </p:txBody>
      </p:sp>
    </p:spTree>
    <p:extLst>
      <p:ext uri="{BB962C8B-B14F-4D97-AF65-F5344CB8AC3E}">
        <p14:creationId xmlns:p14="http://schemas.microsoft.com/office/powerpoint/2010/main" val="317669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C0EC-271E-4210-ACA7-75ADD63C3B42}"/>
              </a:ext>
            </a:extLst>
          </p:cNvPr>
          <p:cNvSpPr>
            <a:spLocks noGrp="1"/>
          </p:cNvSpPr>
          <p:nvPr>
            <p:ph type="title"/>
          </p:nvPr>
        </p:nvSpPr>
        <p:spPr/>
        <p:txBody>
          <a:bodyPr/>
          <a:lstStyle/>
          <a:p>
            <a:r>
              <a:rPr lang="en-CA" dirty="0"/>
              <a:t>Exchange Context</a:t>
            </a:r>
          </a:p>
        </p:txBody>
      </p:sp>
      <p:sp>
        <p:nvSpPr>
          <p:cNvPr id="3" name="Content Placeholder 2">
            <a:extLst>
              <a:ext uri="{FF2B5EF4-FFF2-40B4-BE49-F238E27FC236}">
                <a16:creationId xmlns:a16="http://schemas.microsoft.com/office/drawing/2014/main" id="{60327F83-38DF-496F-9280-151BF05CD7EF}"/>
              </a:ext>
            </a:extLst>
          </p:cNvPr>
          <p:cNvSpPr>
            <a:spLocks noGrp="1"/>
          </p:cNvSpPr>
          <p:nvPr>
            <p:ph idx="1"/>
          </p:nvPr>
        </p:nvSpPr>
        <p:spPr/>
        <p:txBody>
          <a:bodyPr/>
          <a:lstStyle/>
          <a:p>
            <a:r>
              <a:rPr lang="en-CA" dirty="0"/>
              <a:t>Limited data available – low participation rate</a:t>
            </a:r>
          </a:p>
          <a:p>
            <a:r>
              <a:rPr lang="en-CA" dirty="0"/>
              <a:t>2012-13 – approximately 50,000 Canadians studying abroad</a:t>
            </a:r>
          </a:p>
          <a:p>
            <a:r>
              <a:rPr lang="en-CA" dirty="0"/>
              <a:t>Receiving credit for studies remained a top concern for students</a:t>
            </a:r>
          </a:p>
          <a:p>
            <a:pPr lvl="1"/>
            <a:r>
              <a:rPr lang="en-CA" dirty="0"/>
              <a:t>59% of college students reported challenges with obtaining credit for their exchange studies (p. 4). </a:t>
            </a:r>
          </a:p>
          <a:p>
            <a:pPr lvl="1"/>
            <a:r>
              <a:rPr lang="en-CA" dirty="0"/>
              <a:t>30,000 university students studying abroad in 2012-13; challenges with accessing credit represented one of the top concerns.</a:t>
            </a:r>
          </a:p>
        </p:txBody>
      </p:sp>
      <p:sp>
        <p:nvSpPr>
          <p:cNvPr id="4" name="TextBox 3">
            <a:extLst>
              <a:ext uri="{FF2B5EF4-FFF2-40B4-BE49-F238E27FC236}">
                <a16:creationId xmlns:a16="http://schemas.microsoft.com/office/drawing/2014/main" id="{CB0F91BF-63A4-494C-86BF-2B7D13673B1E}"/>
              </a:ext>
            </a:extLst>
          </p:cNvPr>
          <p:cNvSpPr txBox="1"/>
          <p:nvPr/>
        </p:nvSpPr>
        <p:spPr>
          <a:xfrm>
            <a:off x="2161903" y="6233408"/>
            <a:ext cx="5185954" cy="461665"/>
          </a:xfrm>
          <a:prstGeom prst="rect">
            <a:avLst/>
          </a:prstGeom>
          <a:noFill/>
        </p:spPr>
        <p:txBody>
          <a:bodyPr wrap="square" rtlCol="0">
            <a:spAutoFit/>
          </a:bodyPr>
          <a:lstStyle/>
          <a:p>
            <a:pPr algn="ctr"/>
            <a:r>
              <a:rPr lang="en-CA" sz="1200" dirty="0"/>
              <a:t>Sources: Universities Canada, 2014, p. 5; Colleges and Institutes Canada, 2010, p. 3; Canadian Bureau of Education, 2016; </a:t>
            </a:r>
          </a:p>
        </p:txBody>
      </p:sp>
    </p:spTree>
    <p:extLst>
      <p:ext uri="{BB962C8B-B14F-4D97-AF65-F5344CB8AC3E}">
        <p14:creationId xmlns:p14="http://schemas.microsoft.com/office/powerpoint/2010/main" val="376959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r>
              <a:rPr lang="en-US" sz="4700" kern="1200" dirty="0">
                <a:solidFill>
                  <a:srgbClr val="FFFFFF"/>
                </a:solidFill>
              </a:rPr>
              <a:t>Typology of Practices </a:t>
            </a:r>
            <a:br>
              <a:rPr lang="en-US" sz="4700" kern="1200" dirty="0">
                <a:solidFill>
                  <a:srgbClr val="FFFFFF"/>
                </a:solidFill>
              </a:rPr>
            </a:br>
            <a:r>
              <a:rPr lang="en-US" sz="4700" kern="1200" dirty="0">
                <a:solidFill>
                  <a:srgbClr val="FFFFFF"/>
                </a:solidFill>
              </a:rPr>
              <a:t>- Findings – </a:t>
            </a:r>
            <a:br>
              <a:rPr lang="en-US" sz="4700" kern="1200" dirty="0">
                <a:solidFill>
                  <a:srgbClr val="FFFFFF"/>
                </a:solidFill>
              </a:rPr>
            </a:br>
            <a:r>
              <a:rPr lang="en-US" sz="4700" kern="1200" dirty="0">
                <a:solidFill>
                  <a:srgbClr val="FFFFFF"/>
                </a:solidFill>
              </a:rPr>
              <a:t>Interviews, Website Research, &amp; Survey</a:t>
            </a:r>
          </a:p>
        </p:txBody>
      </p:sp>
      <p:pic>
        <p:nvPicPr>
          <p:cNvPr id="8" name="Picture 7">
            <a:extLst>
              <a:ext uri="{FF2B5EF4-FFF2-40B4-BE49-F238E27FC236}">
                <a16:creationId xmlns:a16="http://schemas.microsoft.com/office/drawing/2014/main" id="{9835F63A-0E63-40BE-8FFF-89A9921DB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9" name="TextBox 8">
            <a:extLst>
              <a:ext uri="{FF2B5EF4-FFF2-40B4-BE49-F238E27FC236}">
                <a16:creationId xmlns:a16="http://schemas.microsoft.com/office/drawing/2014/main" id="{BA279EEB-160E-4B31-B480-EC6015CEF292}"/>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22361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E9AFD-DA01-4107-9EE1-D2A3E5EB4AF9}"/>
              </a:ext>
            </a:extLst>
          </p:cNvPr>
          <p:cNvSpPr>
            <a:spLocks noGrp="1"/>
          </p:cNvSpPr>
          <p:nvPr>
            <p:ph type="title"/>
          </p:nvPr>
        </p:nvSpPr>
        <p:spPr/>
        <p:txBody>
          <a:bodyPr/>
          <a:lstStyle/>
          <a:p>
            <a:r>
              <a:rPr lang="en-CA" dirty="0"/>
              <a:t>Interviews: institutional profiles</a:t>
            </a:r>
          </a:p>
        </p:txBody>
      </p:sp>
      <p:graphicFrame>
        <p:nvGraphicFramePr>
          <p:cNvPr id="6" name="Content Placeholder 5">
            <a:extLst>
              <a:ext uri="{FF2B5EF4-FFF2-40B4-BE49-F238E27FC236}">
                <a16:creationId xmlns:a16="http://schemas.microsoft.com/office/drawing/2014/main" id="{9B939EFB-7AA1-4603-95C7-A0D4555FEBAD}"/>
              </a:ext>
            </a:extLst>
          </p:cNvPr>
          <p:cNvGraphicFramePr>
            <a:graphicFrameLocks noGrp="1"/>
          </p:cNvGraphicFramePr>
          <p:nvPr>
            <p:ph idx="1"/>
            <p:extLst>
              <p:ext uri="{D42A27DB-BD31-4B8C-83A1-F6EECF244321}">
                <p14:modId xmlns:p14="http://schemas.microsoft.com/office/powerpoint/2010/main" val="422317479"/>
              </p:ext>
            </p:extLst>
          </p:nvPr>
        </p:nvGraphicFramePr>
        <p:xfrm>
          <a:off x="965200" y="14874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05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F394-815E-488B-8FB5-BC0041ADAEA5}"/>
              </a:ext>
            </a:extLst>
          </p:cNvPr>
          <p:cNvSpPr>
            <a:spLocks noGrp="1"/>
          </p:cNvSpPr>
          <p:nvPr>
            <p:ph type="title"/>
          </p:nvPr>
        </p:nvSpPr>
        <p:spPr/>
        <p:txBody>
          <a:bodyPr/>
          <a:lstStyle/>
          <a:p>
            <a:r>
              <a:rPr lang="en-CA" dirty="0"/>
              <a:t>Survey – Institutional Profile</a:t>
            </a:r>
          </a:p>
        </p:txBody>
      </p:sp>
      <p:sp>
        <p:nvSpPr>
          <p:cNvPr id="3" name="Content Placeholder 2">
            <a:extLst>
              <a:ext uri="{FF2B5EF4-FFF2-40B4-BE49-F238E27FC236}">
                <a16:creationId xmlns:a16="http://schemas.microsoft.com/office/drawing/2014/main" id="{78C079B7-2BAA-497E-AC8E-9005DCA0047A}"/>
              </a:ext>
            </a:extLst>
          </p:cNvPr>
          <p:cNvSpPr>
            <a:spLocks noGrp="1"/>
          </p:cNvSpPr>
          <p:nvPr>
            <p:ph idx="1"/>
          </p:nvPr>
        </p:nvSpPr>
        <p:spPr/>
        <p:txBody>
          <a:bodyPr>
            <a:normAutofit/>
          </a:bodyPr>
          <a:lstStyle/>
          <a:p>
            <a:r>
              <a:rPr lang="en-CA" dirty="0"/>
              <a:t>81 institutions – 8 private; 73 public</a:t>
            </a:r>
          </a:p>
          <a:p>
            <a:r>
              <a:rPr lang="en-CA" dirty="0"/>
              <a:t>Publicly funded pool = 171 institutions (excluding CEGEPs)</a:t>
            </a:r>
          </a:p>
          <a:p>
            <a:r>
              <a:rPr lang="en-CA" dirty="0"/>
              <a:t>43% response rate = publicly funded institutions</a:t>
            </a:r>
          </a:p>
          <a:p>
            <a:r>
              <a:rPr lang="en-CA" dirty="0"/>
              <a:t>18% response rate = private institutions (BC member schools of the BCCAT Transfer System only)</a:t>
            </a:r>
          </a:p>
          <a:p>
            <a:r>
              <a:rPr lang="en-CA" dirty="0"/>
              <a:t>Institution participation rate within prov/territory: BC 65%, PEI 67%, MB 63%, ON 50%</a:t>
            </a:r>
          </a:p>
          <a:p>
            <a:r>
              <a:rPr lang="en-CA" dirty="0"/>
              <a:t>Universities 73%, colleges 20%, institutes 1%, other 4%</a:t>
            </a:r>
          </a:p>
        </p:txBody>
      </p:sp>
    </p:spTree>
    <p:extLst>
      <p:ext uri="{BB962C8B-B14F-4D97-AF65-F5344CB8AC3E}">
        <p14:creationId xmlns:p14="http://schemas.microsoft.com/office/powerpoint/2010/main" val="172627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4175-9CBF-4CB7-A8DD-BEBD0C03EF3D}"/>
              </a:ext>
            </a:extLst>
          </p:cNvPr>
          <p:cNvSpPr>
            <a:spLocks noGrp="1"/>
          </p:cNvSpPr>
          <p:nvPr>
            <p:ph type="title"/>
          </p:nvPr>
        </p:nvSpPr>
        <p:spPr/>
        <p:txBody>
          <a:bodyPr/>
          <a:lstStyle/>
          <a:p>
            <a:r>
              <a:rPr lang="en-CA" dirty="0"/>
              <a:t>Survey Respondent Profile</a:t>
            </a:r>
          </a:p>
        </p:txBody>
      </p:sp>
      <p:sp>
        <p:nvSpPr>
          <p:cNvPr id="3" name="Content Placeholder 2">
            <a:extLst>
              <a:ext uri="{FF2B5EF4-FFF2-40B4-BE49-F238E27FC236}">
                <a16:creationId xmlns:a16="http://schemas.microsoft.com/office/drawing/2014/main" id="{B81515A7-9525-4078-BF99-A23B54F71C4C}"/>
              </a:ext>
            </a:extLst>
          </p:cNvPr>
          <p:cNvSpPr>
            <a:spLocks noGrp="1"/>
          </p:cNvSpPr>
          <p:nvPr>
            <p:ph idx="1"/>
          </p:nvPr>
        </p:nvSpPr>
        <p:spPr/>
        <p:txBody>
          <a:bodyPr/>
          <a:lstStyle/>
          <a:p>
            <a:r>
              <a:rPr lang="en-CA" dirty="0"/>
              <a:t>95 responses (of which 14 represented additional response for the same institution)</a:t>
            </a:r>
          </a:p>
          <a:p>
            <a:r>
              <a:rPr lang="en-CA" dirty="0"/>
              <a:t>Not possible to capture population size</a:t>
            </a:r>
          </a:p>
          <a:p>
            <a:r>
              <a:rPr lang="en-CA" dirty="0"/>
              <a:t>78 completed survey (82% completion rate)</a:t>
            </a:r>
          </a:p>
          <a:p>
            <a:r>
              <a:rPr lang="en-CA" dirty="0"/>
              <a:t>Largest responders: Admissions/Registrarial staff (low response from faculty)</a:t>
            </a:r>
          </a:p>
          <a:p>
            <a:r>
              <a:rPr lang="en-CA" dirty="0"/>
              <a:t>Most individuals came from ON 33%, BC 22%, AB 16%, MB 11%</a:t>
            </a:r>
          </a:p>
        </p:txBody>
      </p:sp>
    </p:spTree>
    <p:extLst>
      <p:ext uri="{BB962C8B-B14F-4D97-AF65-F5344CB8AC3E}">
        <p14:creationId xmlns:p14="http://schemas.microsoft.com/office/powerpoint/2010/main" val="252794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95FC22-F7FB-4B12-BDDB-20131AE47968}"/>
              </a:ext>
            </a:extLst>
          </p:cNvPr>
          <p:cNvPicPr>
            <a:picLocks noGrp="1" noChangeAspect="1"/>
          </p:cNvPicPr>
          <p:nvPr>
            <p:ph idx="1"/>
          </p:nvPr>
        </p:nvPicPr>
        <p:blipFill rotWithShape="1">
          <a:blip r:embed="rId2"/>
          <a:srcRect t="832" b="16447"/>
          <a:stretch/>
        </p:blipFill>
        <p:spPr>
          <a:xfrm>
            <a:off x="20" y="10"/>
            <a:ext cx="12191980" cy="6857990"/>
          </a:xfrm>
          <a:prstGeom prst="rect">
            <a:avLst/>
          </a:prstGeom>
        </p:spPr>
      </p:pic>
    </p:spTree>
    <p:extLst>
      <p:ext uri="{BB962C8B-B14F-4D97-AF65-F5344CB8AC3E}">
        <p14:creationId xmlns:p14="http://schemas.microsoft.com/office/powerpoint/2010/main" val="400946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text on a black background&#10;&#10;Description generated with high confidence">
            <a:extLst>
              <a:ext uri="{FF2B5EF4-FFF2-40B4-BE49-F238E27FC236}">
                <a16:creationId xmlns:a16="http://schemas.microsoft.com/office/drawing/2014/main" id="{98531AEC-6C25-40F7-A5E5-6D69BA067A80}"/>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3638" r="3528" b="-2"/>
          <a:stretch/>
        </p:blipFill>
        <p:spPr bwMode="auto">
          <a:xfrm>
            <a:off x="622320" y="10"/>
            <a:ext cx="11410930" cy="6324590"/>
          </a:xfrm>
          <a:prstGeom prst="rect">
            <a:avLst/>
          </a:pr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69CFC4A-04E2-406C-89E3-C135CD4E3B07}"/>
              </a:ext>
            </a:extLst>
          </p:cNvPr>
          <p:cNvSpPr>
            <a:spLocks noGrp="1"/>
          </p:cNvSpPr>
          <p:nvPr>
            <p:ph type="title"/>
          </p:nvPr>
        </p:nvSpPr>
        <p:spPr>
          <a:xfrm>
            <a:off x="158750" y="176802"/>
            <a:ext cx="2292350" cy="2109198"/>
          </a:xfrm>
          <a:solidFill>
            <a:schemeClr val="bg1">
              <a:alpha val="75000"/>
            </a:schemeClr>
          </a:solidFill>
          <a:ln w="38100" cap="sq">
            <a:solidFill>
              <a:schemeClr val="tx1">
                <a:lumMod val="75000"/>
                <a:lumOff val="25000"/>
              </a:schemeClr>
            </a:solidFill>
            <a:miter lim="800000"/>
          </a:ln>
        </p:spPr>
        <p:txBody>
          <a:bodyPr vert="horz" wrap="square" lIns="91440" tIns="45720" rIns="91440" bIns="45720" rtlCol="0" anchor="ctr">
            <a:normAutofit/>
          </a:bodyPr>
          <a:lstStyle/>
          <a:p>
            <a:pPr algn="l"/>
            <a:r>
              <a:rPr lang="en-US" sz="2800" dirty="0">
                <a:latin typeface="+mj-lt"/>
              </a:rPr>
              <a:t>Detailed Assessment Process Followed </a:t>
            </a:r>
          </a:p>
        </p:txBody>
      </p:sp>
    </p:spTree>
    <p:extLst>
      <p:ext uri="{BB962C8B-B14F-4D97-AF65-F5344CB8AC3E}">
        <p14:creationId xmlns:p14="http://schemas.microsoft.com/office/powerpoint/2010/main" val="121053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CA3071F-AA68-42A9-9200-23BBC9580797}"/>
              </a:ext>
            </a:extLst>
          </p:cNvPr>
          <p:cNvPicPr>
            <a:picLocks noGrp="1" noChangeAspect="1"/>
          </p:cNvPicPr>
          <p:nvPr>
            <p:ph idx="1"/>
          </p:nvPr>
        </p:nvPicPr>
        <p:blipFill>
          <a:blip r:embed="rId2"/>
          <a:stretch>
            <a:fillRect/>
          </a:stretch>
        </p:blipFill>
        <p:spPr>
          <a:xfrm>
            <a:off x="2291249" y="642122"/>
            <a:ext cx="8473102" cy="5571066"/>
          </a:xfrm>
          <a:prstGeom prst="rect">
            <a:avLst/>
          </a:prstGeom>
        </p:spPr>
      </p:pic>
      <p:sp>
        <p:nvSpPr>
          <p:cNvPr id="13" name="Title 1">
            <a:extLst>
              <a:ext uri="{FF2B5EF4-FFF2-40B4-BE49-F238E27FC236}">
                <a16:creationId xmlns:a16="http://schemas.microsoft.com/office/drawing/2014/main" id="{502D6A80-876E-4B1E-BC91-762977F42E6A}"/>
              </a:ext>
            </a:extLst>
          </p:cNvPr>
          <p:cNvSpPr>
            <a:spLocks noGrp="1"/>
          </p:cNvSpPr>
          <p:nvPr>
            <p:ph type="title"/>
          </p:nvPr>
        </p:nvSpPr>
        <p:spPr>
          <a:xfrm>
            <a:off x="474768" y="480060"/>
            <a:ext cx="2471632" cy="2096498"/>
          </a:xfrm>
          <a:solidFill>
            <a:schemeClr val="bg1">
              <a:alpha val="75000"/>
            </a:schemeClr>
          </a:solidFill>
          <a:ln w="38100" cap="sq">
            <a:solidFill>
              <a:schemeClr val="tx1">
                <a:lumMod val="75000"/>
                <a:lumOff val="25000"/>
              </a:schemeClr>
            </a:solidFill>
            <a:miter lim="800000"/>
          </a:ln>
        </p:spPr>
        <p:txBody>
          <a:bodyPr vert="horz" wrap="square" lIns="91440" tIns="45720" rIns="91440" bIns="45720" rtlCol="0" anchor="ctr">
            <a:normAutofit/>
          </a:bodyPr>
          <a:lstStyle/>
          <a:p>
            <a:pPr algn="l"/>
            <a:r>
              <a:rPr lang="en-US" sz="2800">
                <a:latin typeface="+mj-lt"/>
              </a:rPr>
              <a:t>Transfer Credit Assessment – Functional Areas Involved</a:t>
            </a:r>
            <a:endParaRPr lang="en-US" sz="2800" dirty="0">
              <a:latin typeface="+mj-lt"/>
            </a:endParaRPr>
          </a:p>
        </p:txBody>
      </p:sp>
    </p:spTree>
    <p:extLst>
      <p:ext uri="{BB962C8B-B14F-4D97-AF65-F5344CB8AC3E}">
        <p14:creationId xmlns:p14="http://schemas.microsoft.com/office/powerpoint/2010/main" val="195153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Research Overview</a:t>
            </a:r>
          </a:p>
        </p:txBody>
      </p:sp>
      <p:pic>
        <p:nvPicPr>
          <p:cNvPr id="7" name="Picture 6">
            <a:extLst>
              <a:ext uri="{FF2B5EF4-FFF2-40B4-BE49-F238E27FC236}">
                <a16:creationId xmlns:a16="http://schemas.microsoft.com/office/drawing/2014/main" id="{6DC1EF0C-2E7E-4F83-9796-1A2B0F8BB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BABD135B-272A-4657-8C09-1962F5ADCD19}"/>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60027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56FA487-3D3A-4AEB-A249-F391D0CE2511}"/>
              </a:ext>
            </a:extLst>
          </p:cNvPr>
          <p:cNvPicPr>
            <a:picLocks noGrp="1" noChangeAspect="1"/>
          </p:cNvPicPr>
          <p:nvPr>
            <p:ph idx="1"/>
          </p:nvPr>
        </p:nvPicPr>
        <p:blipFill rotWithShape="1">
          <a:blip r:embed="rId2"/>
          <a:srcRect t="8772" b="2645"/>
          <a:stretch/>
        </p:blipFill>
        <p:spPr>
          <a:xfrm>
            <a:off x="1422420" y="0"/>
            <a:ext cx="10769580" cy="6057890"/>
          </a:xfrm>
          <a:prstGeom prst="rect">
            <a:avLst/>
          </a:prstGeom>
        </p:spPr>
      </p:pic>
      <p:sp>
        <p:nvSpPr>
          <p:cNvPr id="6" name="Title 1">
            <a:extLst>
              <a:ext uri="{FF2B5EF4-FFF2-40B4-BE49-F238E27FC236}">
                <a16:creationId xmlns:a16="http://schemas.microsoft.com/office/drawing/2014/main" id="{7B5015D2-AFE0-4E38-8A82-5F30D310BCCD}"/>
              </a:ext>
            </a:extLst>
          </p:cNvPr>
          <p:cNvSpPr>
            <a:spLocks noGrp="1"/>
          </p:cNvSpPr>
          <p:nvPr>
            <p:ph type="title"/>
          </p:nvPr>
        </p:nvSpPr>
        <p:spPr>
          <a:xfrm>
            <a:off x="285750" y="306962"/>
            <a:ext cx="2292350" cy="1708160"/>
          </a:xfrm>
          <a:solidFill>
            <a:schemeClr val="bg1">
              <a:alpha val="75000"/>
            </a:schemeClr>
          </a:solidFill>
          <a:ln w="38100" cap="sq">
            <a:solidFill>
              <a:schemeClr val="tx1">
                <a:lumMod val="75000"/>
                <a:lumOff val="25000"/>
              </a:schemeClr>
            </a:solidFill>
            <a:miter lim="800000"/>
          </a:ln>
        </p:spPr>
        <p:txBody>
          <a:bodyPr vert="horz" wrap="square" lIns="91440" tIns="45720" rIns="91440" bIns="45720" rtlCol="0" anchor="ctr">
            <a:normAutofit fontScale="90000"/>
          </a:bodyPr>
          <a:lstStyle/>
          <a:p>
            <a:pPr algn="l"/>
            <a:r>
              <a:rPr lang="en-US" sz="2800" dirty="0">
                <a:latin typeface="+mj-lt"/>
              </a:rPr>
              <a:t>Exchange Credit Assessment – Functional Areas Involved</a:t>
            </a:r>
          </a:p>
        </p:txBody>
      </p:sp>
    </p:spTree>
    <p:extLst>
      <p:ext uri="{BB962C8B-B14F-4D97-AF65-F5344CB8AC3E}">
        <p14:creationId xmlns:p14="http://schemas.microsoft.com/office/powerpoint/2010/main" val="20161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209B05-CD95-4222-89AC-D258EAF75DF8}"/>
              </a:ext>
            </a:extLst>
          </p:cNvPr>
          <p:cNvGraphicFramePr>
            <a:graphicFrameLocks noGrp="1"/>
          </p:cNvGraphicFramePr>
          <p:nvPr>
            <p:ph idx="1"/>
            <p:extLst>
              <p:ext uri="{D42A27DB-BD31-4B8C-83A1-F6EECF244321}">
                <p14:modId xmlns:p14="http://schemas.microsoft.com/office/powerpoint/2010/main" val="596079292"/>
              </p:ext>
            </p:extLst>
          </p:nvPr>
        </p:nvGraphicFramePr>
        <p:xfrm>
          <a:off x="0" y="0"/>
          <a:ext cx="12192001" cy="6987102"/>
        </p:xfrm>
        <a:graphic>
          <a:graphicData uri="http://schemas.openxmlformats.org/drawingml/2006/table">
            <a:tbl>
              <a:tblPr firstRow="1" firstCol="1" bandRow="1">
                <a:tableStyleId>{5C22544A-7EE6-4342-B048-85BDC9FD1C3A}</a:tableStyleId>
              </a:tblPr>
              <a:tblGrid>
                <a:gridCol w="2174148">
                  <a:extLst>
                    <a:ext uri="{9D8B030D-6E8A-4147-A177-3AD203B41FA5}">
                      <a16:colId xmlns:a16="http://schemas.microsoft.com/office/drawing/2014/main" val="202318082"/>
                    </a:ext>
                  </a:extLst>
                </a:gridCol>
                <a:gridCol w="1784059">
                  <a:extLst>
                    <a:ext uri="{9D8B030D-6E8A-4147-A177-3AD203B41FA5}">
                      <a16:colId xmlns:a16="http://schemas.microsoft.com/office/drawing/2014/main" val="3495341757"/>
                    </a:ext>
                  </a:extLst>
                </a:gridCol>
                <a:gridCol w="1784059">
                  <a:extLst>
                    <a:ext uri="{9D8B030D-6E8A-4147-A177-3AD203B41FA5}">
                      <a16:colId xmlns:a16="http://schemas.microsoft.com/office/drawing/2014/main" val="1078774974"/>
                    </a:ext>
                  </a:extLst>
                </a:gridCol>
                <a:gridCol w="1543574">
                  <a:extLst>
                    <a:ext uri="{9D8B030D-6E8A-4147-A177-3AD203B41FA5}">
                      <a16:colId xmlns:a16="http://schemas.microsoft.com/office/drawing/2014/main" val="3262816113"/>
                    </a:ext>
                  </a:extLst>
                </a:gridCol>
                <a:gridCol w="1413546">
                  <a:extLst>
                    <a:ext uri="{9D8B030D-6E8A-4147-A177-3AD203B41FA5}">
                      <a16:colId xmlns:a16="http://schemas.microsoft.com/office/drawing/2014/main" val="3308843144"/>
                    </a:ext>
                  </a:extLst>
                </a:gridCol>
                <a:gridCol w="1386982">
                  <a:extLst>
                    <a:ext uri="{9D8B030D-6E8A-4147-A177-3AD203B41FA5}">
                      <a16:colId xmlns:a16="http://schemas.microsoft.com/office/drawing/2014/main" val="2378309919"/>
                    </a:ext>
                  </a:extLst>
                </a:gridCol>
                <a:gridCol w="887833">
                  <a:extLst>
                    <a:ext uri="{9D8B030D-6E8A-4147-A177-3AD203B41FA5}">
                      <a16:colId xmlns:a16="http://schemas.microsoft.com/office/drawing/2014/main" val="2837517504"/>
                    </a:ext>
                  </a:extLst>
                </a:gridCol>
                <a:gridCol w="1217800">
                  <a:extLst>
                    <a:ext uri="{9D8B030D-6E8A-4147-A177-3AD203B41FA5}">
                      <a16:colId xmlns:a16="http://schemas.microsoft.com/office/drawing/2014/main" val="1945506116"/>
                    </a:ext>
                  </a:extLst>
                </a:gridCol>
              </a:tblGrid>
              <a:tr h="1238168">
                <a:tc>
                  <a:txBody>
                    <a:bodyPr/>
                    <a:lstStyle/>
                    <a:p>
                      <a:pPr>
                        <a:lnSpc>
                          <a:spcPct val="107000"/>
                        </a:lnSpc>
                        <a:spcAft>
                          <a:spcPts val="0"/>
                        </a:spcAft>
                      </a:pPr>
                      <a:r>
                        <a:rPr lang="en-CA" sz="2400" dirty="0">
                          <a:solidFill>
                            <a:schemeClr val="tx1"/>
                          </a:solidFill>
                          <a:effectLst/>
                        </a:rPr>
                        <a:t>Transfer Credit Assessment Roles</a:t>
                      </a:r>
                      <a:endPar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noFill/>
                  </a:tcPr>
                </a:tc>
                <a:tc>
                  <a:txBody>
                    <a:bodyPr/>
                    <a:lstStyle/>
                    <a:p>
                      <a:pPr algn="ctr">
                        <a:lnSpc>
                          <a:spcPct val="107000"/>
                        </a:lnSpc>
                        <a:spcAft>
                          <a:spcPts val="0"/>
                        </a:spcAft>
                      </a:pPr>
                      <a:r>
                        <a:rPr lang="en-CA" sz="1800">
                          <a:effectLst/>
                        </a:rPr>
                        <a:t>Developing Policies and/or Partnerships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dirty="0">
                          <a:effectLst/>
                        </a:rPr>
                        <a:t>Assessing Equivalencies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2000" dirty="0">
                          <a:effectLst/>
                        </a:rPr>
                        <a:t>Evaluating Student Files</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a:effectLst/>
                        </a:rPr>
                        <a:t>Approving Credit Awarded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a:effectLst/>
                        </a:rPr>
                        <a:t>Managing Appeals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a:effectLst/>
                        </a:rPr>
                        <a:t>Other Role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a:effectLst/>
                        </a:rPr>
                        <a:t>Total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109610206"/>
                  </a:ext>
                </a:extLst>
              </a:tr>
              <a:tr h="936639">
                <a:tc>
                  <a:txBody>
                    <a:bodyPr/>
                    <a:lstStyle/>
                    <a:p>
                      <a:pPr>
                        <a:lnSpc>
                          <a:spcPct val="107000"/>
                        </a:lnSpc>
                        <a:spcAft>
                          <a:spcPts val="0"/>
                        </a:spcAft>
                      </a:pPr>
                      <a:r>
                        <a:rPr lang="en-CA" sz="1800" dirty="0">
                          <a:effectLst/>
                        </a:rPr>
                        <a:t>Admissions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dirty="0">
                          <a:effectLst/>
                        </a:rPr>
                        <a:t>53%</a:t>
                      </a:r>
                    </a:p>
                  </a:txBody>
                  <a:tcPr marL="47625" marR="47625" marT="47625" marB="47625" anchor="ctr"/>
                </a:tc>
                <a:tc>
                  <a:txBody>
                    <a:bodyPr/>
                    <a:lstStyle/>
                    <a:p>
                      <a:pPr algn="ctr">
                        <a:lnSpc>
                          <a:spcPct val="107000"/>
                        </a:lnSpc>
                        <a:spcAft>
                          <a:spcPts val="0"/>
                        </a:spcAft>
                      </a:pPr>
                      <a:r>
                        <a:rPr lang="en-CA" sz="1800" dirty="0">
                          <a:effectLst/>
                        </a:rPr>
                        <a:t>55%</a:t>
                      </a:r>
                    </a:p>
                  </a:txBody>
                  <a:tcPr marL="47625" marR="47625" marT="47625" marB="47625" anchor="ctr"/>
                </a:tc>
                <a:tc>
                  <a:txBody>
                    <a:bodyPr/>
                    <a:lstStyle/>
                    <a:p>
                      <a:pPr algn="ctr">
                        <a:lnSpc>
                          <a:spcPct val="107000"/>
                        </a:lnSpc>
                        <a:spcAft>
                          <a:spcPts val="0"/>
                        </a:spcAft>
                      </a:pPr>
                      <a:r>
                        <a:rPr lang="en-CA" sz="3000" b="1" dirty="0">
                          <a:effectLst/>
                        </a:rPr>
                        <a:t>83%</a:t>
                      </a:r>
                    </a:p>
                  </a:txBody>
                  <a:tcPr marL="47625" marR="47625" marT="47625" marB="47625" anchor="ctr">
                    <a:solidFill>
                      <a:schemeClr val="accent2">
                        <a:lumMod val="75000"/>
                      </a:schemeClr>
                    </a:solidFill>
                  </a:tcPr>
                </a:tc>
                <a:tc>
                  <a:txBody>
                    <a:bodyPr/>
                    <a:lstStyle/>
                    <a:p>
                      <a:pPr algn="ctr">
                        <a:lnSpc>
                          <a:spcPct val="107000"/>
                        </a:lnSpc>
                        <a:spcAft>
                          <a:spcPts val="0"/>
                        </a:spcAft>
                      </a:pPr>
                      <a:r>
                        <a:rPr lang="en-CA" sz="1800" dirty="0">
                          <a:effectLst/>
                        </a:rPr>
                        <a:t>59%</a:t>
                      </a:r>
                    </a:p>
                  </a:txBody>
                  <a:tcPr marL="47625" marR="47625" marT="47625" marB="47625" anchor="ctr"/>
                </a:tc>
                <a:tc>
                  <a:txBody>
                    <a:bodyPr/>
                    <a:lstStyle/>
                    <a:p>
                      <a:pPr algn="ctr">
                        <a:lnSpc>
                          <a:spcPct val="107000"/>
                        </a:lnSpc>
                        <a:spcAft>
                          <a:spcPts val="0"/>
                        </a:spcAft>
                      </a:pPr>
                      <a:r>
                        <a:rPr lang="en-CA" sz="1800" dirty="0">
                          <a:effectLst/>
                        </a:rPr>
                        <a:t>39%</a:t>
                      </a:r>
                    </a:p>
                  </a:txBody>
                  <a:tcPr marL="47625" marR="47625" marT="47625" marB="47625" anchor="ctr"/>
                </a:tc>
                <a:tc>
                  <a:txBody>
                    <a:bodyPr/>
                    <a:lstStyle/>
                    <a:p>
                      <a:pPr algn="ctr">
                        <a:lnSpc>
                          <a:spcPct val="107000"/>
                        </a:lnSpc>
                        <a:spcAft>
                          <a:spcPts val="0"/>
                        </a:spcAft>
                      </a:pPr>
                      <a:r>
                        <a:rPr lang="en-CA" sz="1800" dirty="0">
                          <a:effectLst/>
                        </a:rPr>
                        <a:t>13%</a:t>
                      </a:r>
                    </a:p>
                  </a:txBody>
                  <a:tcPr marL="47625" marR="47625" marT="47625" marB="47625" anchor="ctr"/>
                </a:tc>
                <a:tc>
                  <a:txBody>
                    <a:bodyPr/>
                    <a:lstStyle/>
                    <a:p>
                      <a:pPr algn="ctr">
                        <a:lnSpc>
                          <a:spcPct val="107000"/>
                        </a:lnSpc>
                        <a:spcAft>
                          <a:spcPts val="0"/>
                        </a:spcAft>
                      </a:pPr>
                      <a:r>
                        <a:rPr lang="en-CA" sz="1800" dirty="0">
                          <a:effectLst/>
                        </a:rPr>
                        <a:t>100%</a:t>
                      </a:r>
                    </a:p>
                    <a:p>
                      <a:pPr algn="ctr">
                        <a:lnSpc>
                          <a:spcPct val="107000"/>
                        </a:lnSpc>
                        <a:spcAft>
                          <a:spcPts val="0"/>
                        </a:spcAft>
                      </a:pPr>
                      <a:r>
                        <a:rPr lang="en-CA" sz="1800" dirty="0">
                          <a:effectLst/>
                        </a:rPr>
                        <a:t>78</a:t>
                      </a:r>
                    </a:p>
                  </a:txBody>
                  <a:tcPr marL="47625" marR="47625" marT="47625" marB="47625" anchor="ctr"/>
                </a:tc>
                <a:extLst>
                  <a:ext uri="{0D108BD9-81ED-4DB2-BD59-A6C34878D82A}">
                    <a16:rowId xmlns:a16="http://schemas.microsoft.com/office/drawing/2014/main" val="3851177594"/>
                  </a:ext>
                </a:extLst>
              </a:tr>
              <a:tr h="936639">
                <a:tc>
                  <a:txBody>
                    <a:bodyPr/>
                    <a:lstStyle/>
                    <a:p>
                      <a:pPr>
                        <a:lnSpc>
                          <a:spcPct val="107000"/>
                        </a:lnSpc>
                        <a:spcAft>
                          <a:spcPts val="0"/>
                        </a:spcAft>
                      </a:pPr>
                      <a:r>
                        <a:rPr lang="en-CA" sz="1800">
                          <a:effectLst/>
                        </a:rPr>
                        <a:t>Registrar’s Office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3000" dirty="0">
                          <a:effectLst/>
                        </a:rPr>
                        <a:t>84%</a:t>
                      </a:r>
                    </a:p>
                  </a:txBody>
                  <a:tcPr marL="47625" marR="47625" marT="47625" marB="47625" anchor="ctr">
                    <a:solidFill>
                      <a:schemeClr val="accent2">
                        <a:lumMod val="75000"/>
                      </a:schemeClr>
                    </a:solidFill>
                  </a:tcPr>
                </a:tc>
                <a:tc>
                  <a:txBody>
                    <a:bodyPr/>
                    <a:lstStyle/>
                    <a:p>
                      <a:pPr algn="ctr">
                        <a:lnSpc>
                          <a:spcPct val="107000"/>
                        </a:lnSpc>
                        <a:spcAft>
                          <a:spcPts val="0"/>
                        </a:spcAft>
                      </a:pPr>
                      <a:r>
                        <a:rPr lang="en-CA" sz="1800" dirty="0">
                          <a:effectLst/>
                        </a:rPr>
                        <a:t>49%</a:t>
                      </a:r>
                    </a:p>
                  </a:txBody>
                  <a:tcPr marL="47625" marR="47625" marT="47625" marB="47625" anchor="ctr"/>
                </a:tc>
                <a:tc>
                  <a:txBody>
                    <a:bodyPr/>
                    <a:lstStyle/>
                    <a:p>
                      <a:pPr algn="ctr">
                        <a:lnSpc>
                          <a:spcPct val="107000"/>
                        </a:lnSpc>
                        <a:spcAft>
                          <a:spcPts val="0"/>
                        </a:spcAft>
                      </a:pPr>
                      <a:r>
                        <a:rPr lang="en-CA" sz="1800" dirty="0">
                          <a:effectLst/>
                        </a:rPr>
                        <a:t>55%</a:t>
                      </a:r>
                    </a:p>
                  </a:txBody>
                  <a:tcPr marL="47625" marR="47625" marT="47625" marB="47625" anchor="ctr"/>
                </a:tc>
                <a:tc>
                  <a:txBody>
                    <a:bodyPr/>
                    <a:lstStyle/>
                    <a:p>
                      <a:pPr algn="ctr">
                        <a:lnSpc>
                          <a:spcPct val="107000"/>
                        </a:lnSpc>
                        <a:spcAft>
                          <a:spcPts val="0"/>
                        </a:spcAft>
                      </a:pPr>
                      <a:r>
                        <a:rPr lang="en-CA" sz="1800" dirty="0">
                          <a:effectLst/>
                        </a:rPr>
                        <a:t>53%</a:t>
                      </a:r>
                    </a:p>
                  </a:txBody>
                  <a:tcPr marL="47625" marR="47625" marT="47625" marB="47625" anchor="ctr"/>
                </a:tc>
                <a:tc>
                  <a:txBody>
                    <a:bodyPr/>
                    <a:lstStyle/>
                    <a:p>
                      <a:pPr algn="ctr">
                        <a:lnSpc>
                          <a:spcPct val="107000"/>
                        </a:lnSpc>
                        <a:spcAft>
                          <a:spcPts val="0"/>
                        </a:spcAft>
                      </a:pPr>
                      <a:r>
                        <a:rPr lang="en-CA" sz="3000" b="1" dirty="0">
                          <a:effectLst/>
                        </a:rPr>
                        <a:t>77%</a:t>
                      </a:r>
                    </a:p>
                  </a:txBody>
                  <a:tcPr marL="47625" marR="47625" marT="47625" marB="47625" anchor="ctr">
                    <a:solidFill>
                      <a:schemeClr val="accent2">
                        <a:lumMod val="60000"/>
                        <a:lumOff val="40000"/>
                      </a:schemeClr>
                    </a:solidFill>
                  </a:tcPr>
                </a:tc>
                <a:tc>
                  <a:txBody>
                    <a:bodyPr/>
                    <a:lstStyle/>
                    <a:p>
                      <a:pPr algn="ctr">
                        <a:lnSpc>
                          <a:spcPct val="107000"/>
                        </a:lnSpc>
                        <a:spcAft>
                          <a:spcPts val="0"/>
                        </a:spcAft>
                      </a:pPr>
                      <a:r>
                        <a:rPr lang="en-CA" sz="1800" dirty="0">
                          <a:effectLst/>
                        </a:rPr>
                        <a:t>12%</a:t>
                      </a:r>
                    </a:p>
                  </a:txBody>
                  <a:tcPr marL="47625" marR="47625" marT="47625" marB="47625"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1411516169"/>
                  </a:ext>
                </a:extLst>
              </a:tr>
              <a:tr h="936639">
                <a:tc>
                  <a:txBody>
                    <a:bodyPr/>
                    <a:lstStyle/>
                    <a:p>
                      <a:pPr>
                        <a:lnSpc>
                          <a:spcPct val="107000"/>
                        </a:lnSpc>
                        <a:spcAft>
                          <a:spcPts val="0"/>
                        </a:spcAft>
                      </a:pPr>
                      <a:r>
                        <a:rPr lang="en-CA" sz="1800">
                          <a:effectLst/>
                        </a:rPr>
                        <a:t>Central Advising</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dirty="0">
                          <a:effectLst/>
                        </a:rPr>
                        <a:t>17%</a:t>
                      </a:r>
                    </a:p>
                  </a:txBody>
                  <a:tcPr marL="47625" marR="47625" marT="47625" marB="47625" anchor="ctr"/>
                </a:tc>
                <a:tc>
                  <a:txBody>
                    <a:bodyPr/>
                    <a:lstStyle/>
                    <a:p>
                      <a:pPr algn="ctr">
                        <a:lnSpc>
                          <a:spcPct val="107000"/>
                        </a:lnSpc>
                        <a:spcAft>
                          <a:spcPts val="0"/>
                        </a:spcAft>
                      </a:pPr>
                      <a:r>
                        <a:rPr lang="en-CA" sz="1800" dirty="0">
                          <a:effectLst/>
                        </a:rPr>
                        <a:t>23%</a:t>
                      </a:r>
                    </a:p>
                  </a:txBody>
                  <a:tcPr marL="47625" marR="47625" marT="47625" marB="47625" anchor="ctr"/>
                </a:tc>
                <a:tc>
                  <a:txBody>
                    <a:bodyPr/>
                    <a:lstStyle/>
                    <a:p>
                      <a:pPr algn="ctr">
                        <a:lnSpc>
                          <a:spcPct val="107000"/>
                        </a:lnSpc>
                        <a:spcAft>
                          <a:spcPts val="0"/>
                        </a:spcAft>
                      </a:pPr>
                      <a:r>
                        <a:rPr lang="en-CA" sz="3000" b="1" dirty="0">
                          <a:effectLst/>
                        </a:rPr>
                        <a:t>33%</a:t>
                      </a:r>
                    </a:p>
                  </a:txBody>
                  <a:tcPr marL="47625" marR="47625" marT="47625" marB="47625" anchor="ctr">
                    <a:solidFill>
                      <a:schemeClr val="accent2">
                        <a:lumMod val="75000"/>
                      </a:schemeClr>
                    </a:solidFill>
                  </a:tcPr>
                </a:tc>
                <a:tc>
                  <a:txBody>
                    <a:bodyPr/>
                    <a:lstStyle/>
                    <a:p>
                      <a:pPr algn="ctr">
                        <a:lnSpc>
                          <a:spcPct val="107000"/>
                        </a:lnSpc>
                        <a:spcAft>
                          <a:spcPts val="0"/>
                        </a:spcAft>
                      </a:pPr>
                      <a:r>
                        <a:rPr lang="en-CA" sz="1800" dirty="0">
                          <a:effectLst/>
                        </a:rPr>
                        <a:t>27%</a:t>
                      </a:r>
                    </a:p>
                  </a:txBody>
                  <a:tcPr marL="47625" marR="47625" marT="47625" marB="47625" anchor="ctr"/>
                </a:tc>
                <a:tc>
                  <a:txBody>
                    <a:bodyPr/>
                    <a:lstStyle/>
                    <a:p>
                      <a:pPr algn="ctr">
                        <a:lnSpc>
                          <a:spcPct val="107000"/>
                        </a:lnSpc>
                        <a:spcAft>
                          <a:spcPts val="0"/>
                        </a:spcAft>
                      </a:pPr>
                      <a:r>
                        <a:rPr lang="en-CA" sz="1800" dirty="0">
                          <a:effectLst/>
                        </a:rPr>
                        <a:t>27%</a:t>
                      </a:r>
                    </a:p>
                  </a:txBody>
                  <a:tcPr marL="47625" marR="47625" marT="47625" marB="47625" anchor="ctr"/>
                </a:tc>
                <a:tc>
                  <a:txBody>
                    <a:bodyPr/>
                    <a:lstStyle/>
                    <a:p>
                      <a:pPr algn="ctr">
                        <a:lnSpc>
                          <a:spcPct val="107000"/>
                        </a:lnSpc>
                        <a:spcAft>
                          <a:spcPts val="0"/>
                        </a:spcAft>
                      </a:pPr>
                      <a:r>
                        <a:rPr lang="en-CA" sz="1800" dirty="0">
                          <a:effectLst/>
                        </a:rPr>
                        <a:t>33%</a:t>
                      </a:r>
                    </a:p>
                  </a:txBody>
                  <a:tcPr marL="47625" marR="47625" marT="47625" marB="47625"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30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3298652594"/>
                  </a:ext>
                </a:extLst>
              </a:tr>
              <a:tr h="936639">
                <a:tc>
                  <a:txBody>
                    <a:bodyPr/>
                    <a:lstStyle/>
                    <a:p>
                      <a:pPr>
                        <a:lnSpc>
                          <a:spcPct val="107000"/>
                        </a:lnSpc>
                        <a:spcAft>
                          <a:spcPts val="0"/>
                        </a:spcAft>
                      </a:pPr>
                      <a:r>
                        <a:rPr lang="en-CA" sz="1800">
                          <a:effectLst/>
                        </a:rPr>
                        <a:t>Faculty/School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dirty="0">
                          <a:effectLst/>
                        </a:rPr>
                        <a:t>57%</a:t>
                      </a:r>
                    </a:p>
                  </a:txBody>
                  <a:tcPr marL="47625" marR="47625" marT="47625" marB="47625" anchor="ctr"/>
                </a:tc>
                <a:tc>
                  <a:txBody>
                    <a:bodyPr/>
                    <a:lstStyle/>
                    <a:p>
                      <a:pPr algn="ctr">
                        <a:lnSpc>
                          <a:spcPct val="107000"/>
                        </a:lnSpc>
                        <a:spcAft>
                          <a:spcPts val="0"/>
                        </a:spcAft>
                      </a:pPr>
                      <a:r>
                        <a:rPr lang="en-CA" sz="3000" b="1" dirty="0">
                          <a:effectLst/>
                        </a:rPr>
                        <a:t>81%</a:t>
                      </a:r>
                    </a:p>
                  </a:txBody>
                  <a:tcPr marL="47625" marR="47625" marT="47625" marB="47625" anchor="ctr">
                    <a:solidFill>
                      <a:schemeClr val="accent2">
                        <a:lumMod val="75000"/>
                      </a:schemeClr>
                    </a:solidFill>
                  </a:tcPr>
                </a:tc>
                <a:tc>
                  <a:txBody>
                    <a:bodyPr/>
                    <a:lstStyle/>
                    <a:p>
                      <a:pPr algn="ctr">
                        <a:lnSpc>
                          <a:spcPct val="107000"/>
                        </a:lnSpc>
                        <a:spcAft>
                          <a:spcPts val="0"/>
                        </a:spcAft>
                      </a:pPr>
                      <a:r>
                        <a:rPr lang="en-CA" sz="1800" dirty="0">
                          <a:effectLst/>
                        </a:rPr>
                        <a:t>34%</a:t>
                      </a:r>
                    </a:p>
                  </a:txBody>
                  <a:tcPr marL="47625" marR="47625" marT="47625" marB="47625" anchor="ctr"/>
                </a:tc>
                <a:tc>
                  <a:txBody>
                    <a:bodyPr/>
                    <a:lstStyle/>
                    <a:p>
                      <a:pPr algn="ctr">
                        <a:lnSpc>
                          <a:spcPct val="107000"/>
                        </a:lnSpc>
                        <a:spcAft>
                          <a:spcPts val="0"/>
                        </a:spcAft>
                      </a:pPr>
                      <a:r>
                        <a:rPr lang="en-CA" sz="3000" b="1" dirty="0">
                          <a:effectLst/>
                        </a:rPr>
                        <a:t>58%</a:t>
                      </a:r>
                    </a:p>
                  </a:txBody>
                  <a:tcPr marL="47625" marR="47625" marT="47625" marB="47625" anchor="ctr">
                    <a:solidFill>
                      <a:schemeClr val="accent2">
                        <a:lumMod val="60000"/>
                        <a:lumOff val="40000"/>
                      </a:schemeClr>
                    </a:solidFill>
                  </a:tcPr>
                </a:tc>
                <a:tc>
                  <a:txBody>
                    <a:bodyPr/>
                    <a:lstStyle/>
                    <a:p>
                      <a:pPr algn="ctr">
                        <a:lnSpc>
                          <a:spcPct val="107000"/>
                        </a:lnSpc>
                        <a:spcAft>
                          <a:spcPts val="0"/>
                        </a:spcAft>
                      </a:pPr>
                      <a:r>
                        <a:rPr lang="en-CA" sz="1800" dirty="0">
                          <a:effectLst/>
                        </a:rPr>
                        <a:t>29%</a:t>
                      </a:r>
                    </a:p>
                  </a:txBody>
                  <a:tcPr marL="47625" marR="47625" marT="47625" marB="47625" anchor="ctr"/>
                </a:tc>
                <a:tc>
                  <a:txBody>
                    <a:bodyPr/>
                    <a:lstStyle/>
                    <a:p>
                      <a:pPr algn="ctr">
                        <a:lnSpc>
                          <a:spcPct val="107000"/>
                        </a:lnSpc>
                        <a:spcAft>
                          <a:spcPts val="0"/>
                        </a:spcAft>
                      </a:pPr>
                      <a:r>
                        <a:rPr lang="en-CA" sz="1800" dirty="0">
                          <a:effectLst/>
                        </a:rPr>
                        <a:t>1%</a:t>
                      </a:r>
                    </a:p>
                  </a:txBody>
                  <a:tcPr marL="47625" marR="47625" marT="47625" marB="47625"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758383937"/>
                  </a:ext>
                </a:extLst>
              </a:tr>
              <a:tr h="936639">
                <a:tc>
                  <a:txBody>
                    <a:bodyPr/>
                    <a:lstStyle/>
                    <a:p>
                      <a:pPr>
                        <a:lnSpc>
                          <a:spcPct val="107000"/>
                        </a:lnSpc>
                        <a:spcAft>
                          <a:spcPts val="0"/>
                        </a:spcAft>
                      </a:pPr>
                      <a:r>
                        <a:rPr lang="en-CA" sz="1800">
                          <a:effectLst/>
                        </a:rPr>
                        <a:t>Program</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1800" dirty="0">
                          <a:effectLst/>
                        </a:rPr>
                        <a:t>33%</a:t>
                      </a:r>
                    </a:p>
                  </a:txBody>
                  <a:tcPr marL="47625" marR="47625" marT="47625" marB="47625" anchor="ctr"/>
                </a:tc>
                <a:tc>
                  <a:txBody>
                    <a:bodyPr/>
                    <a:lstStyle/>
                    <a:p>
                      <a:pPr algn="ctr">
                        <a:lnSpc>
                          <a:spcPct val="107000"/>
                        </a:lnSpc>
                        <a:spcAft>
                          <a:spcPts val="0"/>
                        </a:spcAft>
                      </a:pPr>
                      <a:r>
                        <a:rPr lang="en-CA" sz="3000" b="1" dirty="0">
                          <a:effectLst/>
                        </a:rPr>
                        <a:t>77%</a:t>
                      </a:r>
                    </a:p>
                  </a:txBody>
                  <a:tcPr marL="47625" marR="47625" marT="47625" marB="47625" anchor="ctr">
                    <a:solidFill>
                      <a:schemeClr val="accent2">
                        <a:lumMod val="75000"/>
                      </a:schemeClr>
                    </a:solidFill>
                  </a:tcPr>
                </a:tc>
                <a:tc>
                  <a:txBody>
                    <a:bodyPr/>
                    <a:lstStyle/>
                    <a:p>
                      <a:pPr algn="ctr">
                        <a:lnSpc>
                          <a:spcPct val="107000"/>
                        </a:lnSpc>
                        <a:spcAft>
                          <a:spcPts val="0"/>
                        </a:spcAft>
                      </a:pPr>
                      <a:r>
                        <a:rPr lang="en-CA" sz="1800" dirty="0">
                          <a:effectLst/>
                        </a:rPr>
                        <a:t>33%</a:t>
                      </a:r>
                    </a:p>
                  </a:txBody>
                  <a:tcPr marL="47625" marR="47625" marT="47625" marB="47625" anchor="ctr"/>
                </a:tc>
                <a:tc>
                  <a:txBody>
                    <a:bodyPr/>
                    <a:lstStyle/>
                    <a:p>
                      <a:pPr algn="ctr">
                        <a:lnSpc>
                          <a:spcPct val="107000"/>
                        </a:lnSpc>
                        <a:spcAft>
                          <a:spcPts val="0"/>
                        </a:spcAft>
                      </a:pPr>
                      <a:r>
                        <a:rPr lang="en-CA" sz="1800" dirty="0">
                          <a:effectLst/>
                        </a:rPr>
                        <a:t>56%</a:t>
                      </a:r>
                    </a:p>
                  </a:txBody>
                  <a:tcPr marL="47625" marR="47625" marT="47625" marB="47625" anchor="ctr"/>
                </a:tc>
                <a:tc>
                  <a:txBody>
                    <a:bodyPr/>
                    <a:lstStyle/>
                    <a:p>
                      <a:pPr algn="ctr">
                        <a:lnSpc>
                          <a:spcPct val="107000"/>
                        </a:lnSpc>
                        <a:spcAft>
                          <a:spcPts val="0"/>
                        </a:spcAft>
                      </a:pPr>
                      <a:r>
                        <a:rPr lang="en-CA" sz="1800" dirty="0">
                          <a:effectLst/>
                        </a:rPr>
                        <a:t>18%</a:t>
                      </a:r>
                    </a:p>
                  </a:txBody>
                  <a:tcPr marL="47625" marR="47625" marT="47625" marB="47625" anchor="ctr"/>
                </a:tc>
                <a:tc>
                  <a:txBody>
                    <a:bodyPr/>
                    <a:lstStyle/>
                    <a:p>
                      <a:pPr algn="ctr">
                        <a:lnSpc>
                          <a:spcPct val="107000"/>
                        </a:lnSpc>
                        <a:spcAft>
                          <a:spcPts val="0"/>
                        </a:spcAft>
                      </a:pPr>
                      <a:r>
                        <a:rPr lang="en-CA" sz="1800" dirty="0">
                          <a:effectLst/>
                        </a:rPr>
                        <a:t>4%</a:t>
                      </a:r>
                    </a:p>
                  </a:txBody>
                  <a:tcPr marL="47625" marR="47625" marT="47625" marB="47625"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57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3949173683"/>
                  </a:ext>
                </a:extLst>
              </a:tr>
              <a:tr h="936639">
                <a:tc>
                  <a:txBody>
                    <a:bodyPr/>
                    <a:lstStyle/>
                    <a:p>
                      <a:pPr>
                        <a:lnSpc>
                          <a:spcPct val="107000"/>
                        </a:lnSpc>
                        <a:spcAft>
                          <a:spcPts val="0"/>
                        </a:spcAft>
                      </a:pPr>
                      <a:r>
                        <a:rPr lang="en-CA" sz="1800">
                          <a:effectLst/>
                        </a:rPr>
                        <a:t>Other area</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0"/>
                        </a:spcAft>
                      </a:pPr>
                      <a:r>
                        <a:rPr lang="en-CA" sz="3000" b="1" dirty="0">
                          <a:effectLst/>
                        </a:rPr>
                        <a:t>95%</a:t>
                      </a:r>
                    </a:p>
                    <a:p>
                      <a:pPr algn="ctr">
                        <a:lnSpc>
                          <a:spcPct val="107000"/>
                        </a:lnSpc>
                        <a:spcAft>
                          <a:spcPts val="0"/>
                        </a:spcAft>
                      </a:pPr>
                      <a:r>
                        <a:rPr lang="en-CA" sz="3000" b="1" dirty="0">
                          <a:effectLst/>
                        </a:rPr>
                        <a:t>18</a:t>
                      </a:r>
                      <a:endParaRPr lang="en-CA"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solidFill>
                      <a:schemeClr val="accent2">
                        <a:lumMod val="75000"/>
                      </a:schemeClr>
                    </a:solidFill>
                  </a:tcPr>
                </a:tc>
                <a:tc>
                  <a:txBody>
                    <a:bodyPr/>
                    <a:lstStyle/>
                    <a:p>
                      <a:pPr algn="ctr">
                        <a:lnSpc>
                          <a:spcPct val="107000"/>
                        </a:lnSpc>
                        <a:spcAft>
                          <a:spcPts val="0"/>
                        </a:spcAft>
                      </a:pPr>
                      <a:r>
                        <a:rPr lang="en-CA" sz="1800" dirty="0">
                          <a:effectLst/>
                        </a:rPr>
                        <a:t>21%</a:t>
                      </a:r>
                    </a:p>
                  </a:txBody>
                  <a:tcPr marL="47625" marR="47625" marT="47625" marB="47625" anchor="ctr"/>
                </a:tc>
                <a:tc>
                  <a:txBody>
                    <a:bodyPr/>
                    <a:lstStyle/>
                    <a:p>
                      <a:pPr algn="ctr">
                        <a:lnSpc>
                          <a:spcPct val="107000"/>
                        </a:lnSpc>
                        <a:spcAft>
                          <a:spcPts val="0"/>
                        </a:spcAft>
                      </a:pPr>
                      <a:r>
                        <a:rPr lang="en-CA" sz="1800" dirty="0">
                          <a:effectLst/>
                        </a:rPr>
                        <a:t>11%</a:t>
                      </a:r>
                    </a:p>
                  </a:txBody>
                  <a:tcPr marL="47625" marR="47625" marT="47625" marB="47625" anchor="ctr"/>
                </a:tc>
                <a:tc>
                  <a:txBody>
                    <a:bodyPr/>
                    <a:lstStyle/>
                    <a:p>
                      <a:pPr algn="ctr">
                        <a:lnSpc>
                          <a:spcPct val="107000"/>
                        </a:lnSpc>
                        <a:spcAft>
                          <a:spcPts val="0"/>
                        </a:spcAft>
                      </a:pPr>
                      <a:r>
                        <a:rPr lang="en-CA" sz="1800" dirty="0">
                          <a:effectLst/>
                        </a:rPr>
                        <a:t>11%</a:t>
                      </a:r>
                    </a:p>
                  </a:txBody>
                  <a:tcPr marL="47625" marR="47625" marT="47625" marB="47625" anchor="ctr"/>
                </a:tc>
                <a:tc>
                  <a:txBody>
                    <a:bodyPr/>
                    <a:lstStyle/>
                    <a:p>
                      <a:pPr algn="ctr">
                        <a:lnSpc>
                          <a:spcPct val="107000"/>
                        </a:lnSpc>
                        <a:spcAft>
                          <a:spcPts val="0"/>
                        </a:spcAft>
                      </a:pPr>
                      <a:r>
                        <a:rPr lang="en-CA" sz="1800" dirty="0">
                          <a:effectLst/>
                        </a:rPr>
                        <a:t>26%</a:t>
                      </a:r>
                    </a:p>
                  </a:txBody>
                  <a:tcPr marL="47625" marR="47625" marT="47625" marB="47625" anchor="ctr"/>
                </a:tc>
                <a:tc>
                  <a:txBody>
                    <a:bodyPr/>
                    <a:lstStyle/>
                    <a:p>
                      <a:pPr algn="ctr">
                        <a:lnSpc>
                          <a:spcPct val="107000"/>
                        </a:lnSpc>
                        <a:spcAft>
                          <a:spcPts val="0"/>
                        </a:spcAft>
                      </a:pPr>
                      <a:r>
                        <a:rPr lang="en-CA" sz="1800" dirty="0">
                          <a:effectLst/>
                        </a:rPr>
                        <a:t>16%</a:t>
                      </a:r>
                    </a:p>
                  </a:txBody>
                  <a:tcPr marL="47625" marR="47625" marT="47625" marB="47625" anchor="ctr"/>
                </a:tc>
                <a:tc>
                  <a:txBody>
                    <a:bodyPr/>
                    <a:lstStyle/>
                    <a:p>
                      <a:pPr algn="ctr">
                        <a:lnSpc>
                          <a:spcPct val="107000"/>
                        </a:lnSpc>
                        <a:spcAft>
                          <a:spcPts val="0"/>
                        </a:spcAft>
                      </a:pPr>
                      <a:r>
                        <a:rPr lang="en-CA" sz="1800" dirty="0">
                          <a:effectLst/>
                        </a:rPr>
                        <a:t>100%</a:t>
                      </a:r>
                    </a:p>
                    <a:p>
                      <a:pPr algn="ctr">
                        <a:lnSpc>
                          <a:spcPct val="107000"/>
                        </a:lnSpc>
                        <a:spcAft>
                          <a:spcPts val="0"/>
                        </a:spcAft>
                      </a:pPr>
                      <a:r>
                        <a:rPr lang="en-CA" sz="1800" dirty="0">
                          <a:effectLst/>
                        </a:rPr>
                        <a:t>19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450451131"/>
                  </a:ext>
                </a:extLst>
              </a:tr>
            </a:tbl>
          </a:graphicData>
        </a:graphic>
      </p:graphicFrame>
    </p:spTree>
    <p:extLst>
      <p:ext uri="{BB962C8B-B14F-4D97-AF65-F5344CB8AC3E}">
        <p14:creationId xmlns:p14="http://schemas.microsoft.com/office/powerpoint/2010/main" val="194912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F76F6B3-241D-4885-A279-4A8B68FCCA29}"/>
              </a:ext>
            </a:extLst>
          </p:cNvPr>
          <p:cNvGraphicFramePr>
            <a:graphicFrameLocks noGrp="1"/>
          </p:cNvGraphicFramePr>
          <p:nvPr>
            <p:extLst>
              <p:ext uri="{D42A27DB-BD31-4B8C-83A1-F6EECF244321}">
                <p14:modId xmlns:p14="http://schemas.microsoft.com/office/powerpoint/2010/main" val="1776115352"/>
              </p:ext>
            </p:extLst>
          </p:nvPr>
        </p:nvGraphicFramePr>
        <p:xfrm>
          <a:off x="0" y="0"/>
          <a:ext cx="12191998" cy="6857999"/>
        </p:xfrm>
        <a:graphic>
          <a:graphicData uri="http://schemas.openxmlformats.org/drawingml/2006/table">
            <a:tbl>
              <a:tblPr firstRow="1" firstCol="1" bandRow="1">
                <a:tableStyleId>{5C22544A-7EE6-4342-B048-85BDC9FD1C3A}</a:tableStyleId>
              </a:tblPr>
              <a:tblGrid>
                <a:gridCol w="1643547">
                  <a:extLst>
                    <a:ext uri="{9D8B030D-6E8A-4147-A177-3AD203B41FA5}">
                      <a16:colId xmlns:a16="http://schemas.microsoft.com/office/drawing/2014/main" val="1217538010"/>
                    </a:ext>
                  </a:extLst>
                </a:gridCol>
                <a:gridCol w="1436825">
                  <a:extLst>
                    <a:ext uri="{9D8B030D-6E8A-4147-A177-3AD203B41FA5}">
                      <a16:colId xmlns:a16="http://schemas.microsoft.com/office/drawing/2014/main" val="1176636629"/>
                    </a:ext>
                  </a:extLst>
                </a:gridCol>
                <a:gridCol w="1524284">
                  <a:extLst>
                    <a:ext uri="{9D8B030D-6E8A-4147-A177-3AD203B41FA5}">
                      <a16:colId xmlns:a16="http://schemas.microsoft.com/office/drawing/2014/main" val="1696179639"/>
                    </a:ext>
                  </a:extLst>
                </a:gridCol>
                <a:gridCol w="1230103">
                  <a:extLst>
                    <a:ext uri="{9D8B030D-6E8A-4147-A177-3AD203B41FA5}">
                      <a16:colId xmlns:a16="http://schemas.microsoft.com/office/drawing/2014/main" val="1967046342"/>
                    </a:ext>
                  </a:extLst>
                </a:gridCol>
                <a:gridCol w="1223289">
                  <a:extLst>
                    <a:ext uri="{9D8B030D-6E8A-4147-A177-3AD203B41FA5}">
                      <a16:colId xmlns:a16="http://schemas.microsoft.com/office/drawing/2014/main" val="2911579855"/>
                    </a:ext>
                  </a:extLst>
                </a:gridCol>
                <a:gridCol w="1183534">
                  <a:extLst>
                    <a:ext uri="{9D8B030D-6E8A-4147-A177-3AD203B41FA5}">
                      <a16:colId xmlns:a16="http://schemas.microsoft.com/office/drawing/2014/main" val="2975818910"/>
                    </a:ext>
                  </a:extLst>
                </a:gridCol>
                <a:gridCol w="795082">
                  <a:extLst>
                    <a:ext uri="{9D8B030D-6E8A-4147-A177-3AD203B41FA5}">
                      <a16:colId xmlns:a16="http://schemas.microsoft.com/office/drawing/2014/main" val="3488257066"/>
                    </a:ext>
                  </a:extLst>
                </a:gridCol>
                <a:gridCol w="1238054">
                  <a:extLst>
                    <a:ext uri="{9D8B030D-6E8A-4147-A177-3AD203B41FA5}">
                      <a16:colId xmlns:a16="http://schemas.microsoft.com/office/drawing/2014/main" val="24293552"/>
                    </a:ext>
                  </a:extLst>
                </a:gridCol>
                <a:gridCol w="1160818">
                  <a:extLst>
                    <a:ext uri="{9D8B030D-6E8A-4147-A177-3AD203B41FA5}">
                      <a16:colId xmlns:a16="http://schemas.microsoft.com/office/drawing/2014/main" val="1004298214"/>
                    </a:ext>
                  </a:extLst>
                </a:gridCol>
                <a:gridCol w="756462">
                  <a:extLst>
                    <a:ext uri="{9D8B030D-6E8A-4147-A177-3AD203B41FA5}">
                      <a16:colId xmlns:a16="http://schemas.microsoft.com/office/drawing/2014/main" val="1870648992"/>
                    </a:ext>
                  </a:extLst>
                </a:gridCol>
              </a:tblGrid>
              <a:tr h="1594132">
                <a:tc>
                  <a:txBody>
                    <a:bodyPr/>
                    <a:lstStyle/>
                    <a:p>
                      <a:pPr>
                        <a:lnSpc>
                          <a:spcPct val="107000"/>
                        </a:lnSpc>
                        <a:spcAft>
                          <a:spcPts val="0"/>
                        </a:spcAft>
                      </a:pPr>
                      <a:r>
                        <a:rPr lang="en-CA" sz="2400" dirty="0">
                          <a:solidFill>
                            <a:schemeClr val="tx1"/>
                          </a:solidFill>
                          <a:effectLst/>
                        </a:rPr>
                        <a:t>Exchange Credit Assessment Roles</a:t>
                      </a:r>
                      <a:endPar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CA" sz="1800" dirty="0">
                          <a:effectLst/>
                        </a:rPr>
                        <a:t>Developing Policies and/or Partnerships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Assessing Equivalencies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Evaluating Student Files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Approving Credit Awarded</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Managing Appeals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Other Role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No Role/Not Applicable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Unknown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a:effectLst/>
                        </a:rPr>
                        <a:t>Total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6589045"/>
                  </a:ext>
                </a:extLst>
              </a:tr>
              <a:tr h="886675">
                <a:tc>
                  <a:txBody>
                    <a:bodyPr/>
                    <a:lstStyle/>
                    <a:p>
                      <a:pPr>
                        <a:lnSpc>
                          <a:spcPct val="107000"/>
                        </a:lnSpc>
                        <a:spcAft>
                          <a:spcPts val="0"/>
                        </a:spcAft>
                      </a:pPr>
                      <a:r>
                        <a:rPr lang="en-CA" sz="1800">
                          <a:effectLst/>
                        </a:rPr>
                        <a:t>Admissions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18%</a:t>
                      </a:r>
                    </a:p>
                  </a:txBody>
                  <a:tcPr marL="68580" marR="68580" marT="0" marB="0" anchor="ctr"/>
                </a:tc>
                <a:tc>
                  <a:txBody>
                    <a:bodyPr/>
                    <a:lstStyle/>
                    <a:p>
                      <a:pPr algn="ctr">
                        <a:lnSpc>
                          <a:spcPct val="107000"/>
                        </a:lnSpc>
                        <a:spcAft>
                          <a:spcPts val="0"/>
                        </a:spcAft>
                      </a:pPr>
                      <a:r>
                        <a:rPr lang="en-CA" sz="1800" dirty="0">
                          <a:effectLst/>
                        </a:rPr>
                        <a:t>15%</a:t>
                      </a:r>
                    </a:p>
                  </a:txBody>
                  <a:tcPr marL="68580" marR="68580" marT="0" marB="0" anchor="ctr"/>
                </a:tc>
                <a:tc>
                  <a:txBody>
                    <a:bodyPr/>
                    <a:lstStyle/>
                    <a:p>
                      <a:pPr algn="ctr">
                        <a:lnSpc>
                          <a:spcPct val="107000"/>
                        </a:lnSpc>
                        <a:spcAft>
                          <a:spcPts val="0"/>
                        </a:spcAft>
                      </a:pPr>
                      <a:r>
                        <a:rPr lang="en-CA" sz="1800" dirty="0">
                          <a:effectLst/>
                        </a:rPr>
                        <a:t>31%</a:t>
                      </a:r>
                    </a:p>
                  </a:txBody>
                  <a:tcPr marL="68580" marR="68580" marT="0" marB="0" anchor="ctr"/>
                </a:tc>
                <a:tc>
                  <a:txBody>
                    <a:bodyPr/>
                    <a:lstStyle/>
                    <a:p>
                      <a:pPr algn="ctr">
                        <a:lnSpc>
                          <a:spcPct val="107000"/>
                        </a:lnSpc>
                        <a:spcAft>
                          <a:spcPts val="0"/>
                        </a:spcAft>
                      </a:pPr>
                      <a:r>
                        <a:rPr lang="en-CA" sz="1800" dirty="0">
                          <a:effectLst/>
                        </a:rPr>
                        <a:t>22%</a:t>
                      </a:r>
                    </a:p>
                  </a:txBody>
                  <a:tcPr marL="68580" marR="68580" marT="0" marB="0" anchor="ctr"/>
                </a:tc>
                <a:tc>
                  <a:txBody>
                    <a:bodyPr/>
                    <a:lstStyle/>
                    <a:p>
                      <a:pPr algn="ctr">
                        <a:lnSpc>
                          <a:spcPct val="107000"/>
                        </a:lnSpc>
                        <a:spcAft>
                          <a:spcPts val="0"/>
                        </a:spcAft>
                      </a:pPr>
                      <a:r>
                        <a:rPr lang="en-CA" sz="1800" dirty="0">
                          <a:effectLst/>
                        </a:rPr>
                        <a:t>6%</a:t>
                      </a:r>
                    </a:p>
                  </a:txBody>
                  <a:tcPr marL="68580" marR="68580" marT="0" marB="0" anchor="ctr"/>
                </a:tc>
                <a:tc>
                  <a:txBody>
                    <a:bodyPr/>
                    <a:lstStyle/>
                    <a:p>
                      <a:pPr algn="ctr">
                        <a:lnSpc>
                          <a:spcPct val="107000"/>
                        </a:lnSpc>
                        <a:spcAft>
                          <a:spcPts val="0"/>
                        </a:spcAft>
                      </a:pPr>
                      <a:r>
                        <a:rPr lang="en-CA" sz="1800" dirty="0">
                          <a:effectLst/>
                        </a:rPr>
                        <a:t>3%</a:t>
                      </a:r>
                    </a:p>
                  </a:txBody>
                  <a:tcPr marL="68580" marR="68580" marT="0" marB="0" anchor="ctr"/>
                </a:tc>
                <a:tc>
                  <a:txBody>
                    <a:bodyPr/>
                    <a:lstStyle/>
                    <a:p>
                      <a:pPr algn="ctr">
                        <a:lnSpc>
                          <a:spcPct val="107000"/>
                        </a:lnSpc>
                        <a:spcAft>
                          <a:spcPts val="0"/>
                        </a:spcAft>
                      </a:pPr>
                      <a:r>
                        <a:rPr lang="en-CA" sz="3000" b="1" dirty="0">
                          <a:effectLst/>
                        </a:rPr>
                        <a:t>50%</a:t>
                      </a:r>
                    </a:p>
                  </a:txBody>
                  <a:tcPr marL="68580" marR="68580" marT="0" marB="0" anchor="ctr">
                    <a:solidFill>
                      <a:schemeClr val="accent2">
                        <a:lumMod val="75000"/>
                      </a:schemeClr>
                    </a:solidFill>
                  </a:tcPr>
                </a:tc>
                <a:tc>
                  <a:txBody>
                    <a:bodyPr/>
                    <a:lstStyle/>
                    <a:p>
                      <a:pPr algn="ctr">
                        <a:lnSpc>
                          <a:spcPct val="107000"/>
                        </a:lnSpc>
                        <a:spcAft>
                          <a:spcPts val="0"/>
                        </a:spcAft>
                      </a:pPr>
                      <a:r>
                        <a:rPr lang="en-CA" sz="1800" dirty="0">
                          <a:effectLst/>
                        </a:rPr>
                        <a:t>9%</a:t>
                      </a:r>
                    </a:p>
                  </a:txBody>
                  <a:tcPr marL="68580" marR="68580" marT="0" marB="0"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970675"/>
                  </a:ext>
                </a:extLst>
              </a:tr>
              <a:tr h="880398">
                <a:tc>
                  <a:txBody>
                    <a:bodyPr/>
                    <a:lstStyle/>
                    <a:p>
                      <a:pPr>
                        <a:lnSpc>
                          <a:spcPct val="107000"/>
                        </a:lnSpc>
                        <a:spcAft>
                          <a:spcPts val="0"/>
                        </a:spcAft>
                      </a:pPr>
                      <a:r>
                        <a:rPr lang="en-CA" sz="1800">
                          <a:effectLst/>
                        </a:rPr>
                        <a:t>Registrar's Office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3000" b="1" dirty="0">
                          <a:effectLst/>
                        </a:rPr>
                        <a:t>46%</a:t>
                      </a:r>
                    </a:p>
                  </a:txBody>
                  <a:tcPr marL="68580" marR="68580" marT="0" marB="0" anchor="ctr">
                    <a:solidFill>
                      <a:schemeClr val="accent2">
                        <a:lumMod val="75000"/>
                      </a:schemeClr>
                    </a:solidFill>
                  </a:tcPr>
                </a:tc>
                <a:tc>
                  <a:txBody>
                    <a:bodyPr/>
                    <a:lstStyle/>
                    <a:p>
                      <a:pPr algn="ctr">
                        <a:lnSpc>
                          <a:spcPct val="107000"/>
                        </a:lnSpc>
                        <a:spcAft>
                          <a:spcPts val="0"/>
                        </a:spcAft>
                      </a:pPr>
                      <a:r>
                        <a:rPr lang="en-CA" sz="1800" dirty="0">
                          <a:effectLst/>
                        </a:rPr>
                        <a:t>26%</a:t>
                      </a:r>
                    </a:p>
                  </a:txBody>
                  <a:tcPr marL="68580" marR="68580" marT="0" marB="0" anchor="ctr"/>
                </a:tc>
                <a:tc>
                  <a:txBody>
                    <a:bodyPr/>
                    <a:lstStyle/>
                    <a:p>
                      <a:pPr algn="ctr">
                        <a:lnSpc>
                          <a:spcPct val="107000"/>
                        </a:lnSpc>
                        <a:spcAft>
                          <a:spcPts val="0"/>
                        </a:spcAft>
                      </a:pPr>
                      <a:r>
                        <a:rPr lang="en-CA" sz="1800" dirty="0">
                          <a:effectLst/>
                        </a:rPr>
                        <a:t>44%</a:t>
                      </a:r>
                    </a:p>
                  </a:txBody>
                  <a:tcPr marL="68580" marR="68580" marT="0" marB="0" anchor="ctr"/>
                </a:tc>
                <a:tc>
                  <a:txBody>
                    <a:bodyPr/>
                    <a:lstStyle/>
                    <a:p>
                      <a:pPr algn="ctr">
                        <a:lnSpc>
                          <a:spcPct val="107000"/>
                        </a:lnSpc>
                        <a:spcAft>
                          <a:spcPts val="0"/>
                        </a:spcAft>
                      </a:pPr>
                      <a:r>
                        <a:rPr lang="en-CA" sz="1800" dirty="0">
                          <a:effectLst/>
                        </a:rPr>
                        <a:t>44%</a:t>
                      </a:r>
                    </a:p>
                  </a:txBody>
                  <a:tcPr marL="68580" marR="68580" marT="0" marB="0" anchor="ctr"/>
                </a:tc>
                <a:tc>
                  <a:txBody>
                    <a:bodyPr/>
                    <a:lstStyle/>
                    <a:p>
                      <a:pPr algn="ctr">
                        <a:lnSpc>
                          <a:spcPct val="107000"/>
                        </a:lnSpc>
                        <a:spcAft>
                          <a:spcPts val="0"/>
                        </a:spcAft>
                      </a:pPr>
                      <a:r>
                        <a:rPr lang="en-CA" sz="1800" dirty="0">
                          <a:effectLst/>
                        </a:rPr>
                        <a:t>42%</a:t>
                      </a:r>
                    </a:p>
                  </a:txBody>
                  <a:tcPr marL="68580" marR="68580" marT="0" marB="0" anchor="ctr"/>
                </a:tc>
                <a:tc>
                  <a:txBody>
                    <a:bodyPr/>
                    <a:lstStyle/>
                    <a:p>
                      <a:pPr algn="ctr">
                        <a:lnSpc>
                          <a:spcPct val="107000"/>
                        </a:lnSpc>
                        <a:spcAft>
                          <a:spcPts val="0"/>
                        </a:spcAft>
                      </a:pPr>
                      <a:r>
                        <a:rPr lang="en-CA" sz="1800" dirty="0">
                          <a:effectLst/>
                        </a:rPr>
                        <a:t>8%</a:t>
                      </a:r>
                    </a:p>
                  </a:txBody>
                  <a:tcPr marL="68580" marR="68580" marT="0" marB="0" anchor="ctr"/>
                </a:tc>
                <a:tc>
                  <a:txBody>
                    <a:bodyPr/>
                    <a:lstStyle/>
                    <a:p>
                      <a:pPr algn="ctr">
                        <a:lnSpc>
                          <a:spcPct val="107000"/>
                        </a:lnSpc>
                        <a:spcAft>
                          <a:spcPts val="0"/>
                        </a:spcAft>
                      </a:pPr>
                      <a:r>
                        <a:rPr lang="en-CA" sz="1800" dirty="0">
                          <a:effectLst/>
                        </a:rPr>
                        <a:t>19%</a:t>
                      </a:r>
                    </a:p>
                  </a:txBody>
                  <a:tcPr marL="68580" marR="68580" marT="0" marB="0" anchor="ctr"/>
                </a:tc>
                <a:tc>
                  <a:txBody>
                    <a:bodyPr/>
                    <a:lstStyle/>
                    <a:p>
                      <a:pPr algn="ctr">
                        <a:lnSpc>
                          <a:spcPct val="107000"/>
                        </a:lnSpc>
                        <a:spcAft>
                          <a:spcPts val="0"/>
                        </a:spcAft>
                      </a:pPr>
                      <a:r>
                        <a:rPr lang="en-CA" sz="1800" dirty="0">
                          <a:effectLst/>
                        </a:rPr>
                        <a:t>9%</a:t>
                      </a:r>
                    </a:p>
                  </a:txBody>
                  <a:tcPr marL="68580" marR="68580" marT="0" marB="0"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9735814"/>
                  </a:ext>
                </a:extLst>
              </a:tr>
              <a:tr h="867843">
                <a:tc>
                  <a:txBody>
                    <a:bodyPr/>
                    <a:lstStyle/>
                    <a:p>
                      <a:pPr>
                        <a:lnSpc>
                          <a:spcPct val="107000"/>
                        </a:lnSpc>
                        <a:spcAft>
                          <a:spcPts val="0"/>
                        </a:spcAft>
                      </a:pPr>
                      <a:r>
                        <a:rPr lang="en-CA" sz="1800">
                          <a:effectLst/>
                        </a:rPr>
                        <a:t>Central Advising</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6%</a:t>
                      </a:r>
                    </a:p>
                  </a:txBody>
                  <a:tcPr marL="68580" marR="68580" marT="0" marB="0" anchor="ctr"/>
                </a:tc>
                <a:tc>
                  <a:txBody>
                    <a:bodyPr/>
                    <a:lstStyle/>
                    <a:p>
                      <a:pPr algn="ctr">
                        <a:lnSpc>
                          <a:spcPct val="107000"/>
                        </a:lnSpc>
                        <a:spcAft>
                          <a:spcPts val="0"/>
                        </a:spcAft>
                      </a:pPr>
                      <a:r>
                        <a:rPr lang="en-CA" sz="1800" dirty="0">
                          <a:effectLst/>
                        </a:rPr>
                        <a:t>10%</a:t>
                      </a:r>
                    </a:p>
                  </a:txBody>
                  <a:tcPr marL="68580" marR="68580" marT="0" marB="0" anchor="ctr"/>
                </a:tc>
                <a:tc>
                  <a:txBody>
                    <a:bodyPr/>
                    <a:lstStyle/>
                    <a:p>
                      <a:pPr algn="ctr">
                        <a:lnSpc>
                          <a:spcPct val="107000"/>
                        </a:lnSpc>
                        <a:spcAft>
                          <a:spcPts val="0"/>
                        </a:spcAft>
                      </a:pPr>
                      <a:r>
                        <a:rPr lang="en-CA" sz="1800" dirty="0">
                          <a:effectLst/>
                        </a:rPr>
                        <a:t>13%</a:t>
                      </a:r>
                    </a:p>
                  </a:txBody>
                  <a:tcPr marL="68580" marR="68580" marT="0" marB="0" anchor="ctr"/>
                </a:tc>
                <a:tc>
                  <a:txBody>
                    <a:bodyPr/>
                    <a:lstStyle/>
                    <a:p>
                      <a:pPr algn="ctr">
                        <a:lnSpc>
                          <a:spcPct val="107000"/>
                        </a:lnSpc>
                        <a:spcAft>
                          <a:spcPts val="0"/>
                        </a:spcAft>
                      </a:pPr>
                      <a:r>
                        <a:rPr lang="en-CA" sz="1800" dirty="0">
                          <a:effectLst/>
                        </a:rPr>
                        <a:t>9%</a:t>
                      </a:r>
                    </a:p>
                  </a:txBody>
                  <a:tcPr marL="68580" marR="68580" marT="0" marB="0" anchor="ctr"/>
                </a:tc>
                <a:tc>
                  <a:txBody>
                    <a:bodyPr/>
                    <a:lstStyle/>
                    <a:p>
                      <a:pPr algn="ctr">
                        <a:lnSpc>
                          <a:spcPct val="107000"/>
                        </a:lnSpc>
                        <a:spcAft>
                          <a:spcPts val="0"/>
                        </a:spcAft>
                      </a:pPr>
                      <a:r>
                        <a:rPr lang="en-CA" sz="1800" dirty="0">
                          <a:effectLst/>
                        </a:rPr>
                        <a:t>5%</a:t>
                      </a:r>
                    </a:p>
                  </a:txBody>
                  <a:tcPr marL="68580" marR="68580" marT="0" marB="0" anchor="ctr"/>
                </a:tc>
                <a:tc>
                  <a:txBody>
                    <a:bodyPr/>
                    <a:lstStyle/>
                    <a:p>
                      <a:pPr algn="ctr">
                        <a:lnSpc>
                          <a:spcPct val="107000"/>
                        </a:lnSpc>
                        <a:spcAft>
                          <a:spcPts val="0"/>
                        </a:spcAft>
                      </a:pPr>
                      <a:r>
                        <a:rPr lang="en-CA" sz="1800" dirty="0">
                          <a:effectLst/>
                        </a:rPr>
                        <a:t>4%</a:t>
                      </a:r>
                    </a:p>
                  </a:txBody>
                  <a:tcPr marL="68580" marR="68580" marT="0" marB="0" anchor="ctr"/>
                </a:tc>
                <a:tc>
                  <a:txBody>
                    <a:bodyPr/>
                    <a:lstStyle/>
                    <a:p>
                      <a:pPr algn="ctr">
                        <a:lnSpc>
                          <a:spcPct val="107000"/>
                        </a:lnSpc>
                        <a:spcAft>
                          <a:spcPts val="0"/>
                        </a:spcAft>
                      </a:pPr>
                      <a:r>
                        <a:rPr lang="en-CA" sz="3000" b="1" dirty="0">
                          <a:effectLst/>
                        </a:rPr>
                        <a:t>55%</a:t>
                      </a:r>
                    </a:p>
                  </a:txBody>
                  <a:tcPr marL="68580" marR="68580" marT="0" marB="0" anchor="ctr">
                    <a:solidFill>
                      <a:schemeClr val="accent2">
                        <a:lumMod val="75000"/>
                      </a:schemeClr>
                    </a:solidFill>
                  </a:tcPr>
                </a:tc>
                <a:tc>
                  <a:txBody>
                    <a:bodyPr/>
                    <a:lstStyle/>
                    <a:p>
                      <a:pPr algn="ctr">
                        <a:lnSpc>
                          <a:spcPct val="107000"/>
                        </a:lnSpc>
                        <a:spcAft>
                          <a:spcPts val="0"/>
                        </a:spcAft>
                      </a:pPr>
                      <a:r>
                        <a:rPr lang="en-CA" sz="1800" dirty="0">
                          <a:effectLst/>
                        </a:rPr>
                        <a:t>18%</a:t>
                      </a:r>
                    </a:p>
                  </a:txBody>
                  <a:tcPr marL="68580" marR="68580" marT="0" marB="0"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9724127"/>
                  </a:ext>
                </a:extLst>
              </a:tr>
              <a:tr h="980835">
                <a:tc>
                  <a:txBody>
                    <a:bodyPr/>
                    <a:lstStyle/>
                    <a:p>
                      <a:pPr>
                        <a:lnSpc>
                          <a:spcPct val="107000"/>
                        </a:lnSpc>
                        <a:spcAft>
                          <a:spcPts val="0"/>
                        </a:spcAft>
                      </a:pPr>
                      <a:r>
                        <a:rPr lang="en-CA" sz="1800">
                          <a:effectLst/>
                        </a:rPr>
                        <a:t>Faculty/School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44%</a:t>
                      </a:r>
                    </a:p>
                  </a:txBody>
                  <a:tcPr marL="68580" marR="68580" marT="0" marB="0" anchor="ctr"/>
                </a:tc>
                <a:tc>
                  <a:txBody>
                    <a:bodyPr/>
                    <a:lstStyle/>
                    <a:p>
                      <a:pPr algn="ctr">
                        <a:lnSpc>
                          <a:spcPct val="107000"/>
                        </a:lnSpc>
                        <a:spcAft>
                          <a:spcPts val="0"/>
                        </a:spcAft>
                      </a:pPr>
                      <a:r>
                        <a:rPr lang="en-CA" sz="3000" b="1" dirty="0">
                          <a:effectLst/>
                        </a:rPr>
                        <a:t>67%</a:t>
                      </a:r>
                    </a:p>
                  </a:txBody>
                  <a:tcPr marL="68580" marR="68580" marT="0" marB="0" anchor="ctr">
                    <a:solidFill>
                      <a:schemeClr val="accent2">
                        <a:lumMod val="75000"/>
                      </a:schemeClr>
                    </a:solidFill>
                  </a:tcPr>
                </a:tc>
                <a:tc>
                  <a:txBody>
                    <a:bodyPr/>
                    <a:lstStyle/>
                    <a:p>
                      <a:pPr algn="ctr">
                        <a:lnSpc>
                          <a:spcPct val="107000"/>
                        </a:lnSpc>
                        <a:spcAft>
                          <a:spcPts val="0"/>
                        </a:spcAft>
                      </a:pPr>
                      <a:r>
                        <a:rPr lang="en-CA" sz="1800" dirty="0">
                          <a:effectLst/>
                        </a:rPr>
                        <a:t>26%</a:t>
                      </a:r>
                    </a:p>
                  </a:txBody>
                  <a:tcPr marL="68580" marR="68580" marT="0" marB="0" anchor="ctr"/>
                </a:tc>
                <a:tc>
                  <a:txBody>
                    <a:bodyPr/>
                    <a:lstStyle/>
                    <a:p>
                      <a:pPr algn="ctr">
                        <a:lnSpc>
                          <a:spcPct val="107000"/>
                        </a:lnSpc>
                        <a:spcAft>
                          <a:spcPts val="0"/>
                        </a:spcAft>
                      </a:pPr>
                      <a:r>
                        <a:rPr lang="en-CA" sz="1800" dirty="0">
                          <a:effectLst/>
                        </a:rPr>
                        <a:t>45%</a:t>
                      </a:r>
                    </a:p>
                  </a:txBody>
                  <a:tcPr marL="68580" marR="68580" marT="0" marB="0" anchor="ctr"/>
                </a:tc>
                <a:tc>
                  <a:txBody>
                    <a:bodyPr/>
                    <a:lstStyle/>
                    <a:p>
                      <a:pPr algn="ctr">
                        <a:lnSpc>
                          <a:spcPct val="107000"/>
                        </a:lnSpc>
                        <a:spcAft>
                          <a:spcPts val="0"/>
                        </a:spcAft>
                      </a:pPr>
                      <a:r>
                        <a:rPr lang="en-CA" sz="1800" dirty="0">
                          <a:effectLst/>
                        </a:rPr>
                        <a:t>17%</a:t>
                      </a:r>
                    </a:p>
                  </a:txBody>
                  <a:tcPr marL="68580" marR="68580" marT="0" marB="0" anchor="ctr"/>
                </a:tc>
                <a:tc>
                  <a:txBody>
                    <a:bodyPr/>
                    <a:lstStyle/>
                    <a:p>
                      <a:pPr algn="ctr">
                        <a:lnSpc>
                          <a:spcPct val="107000"/>
                        </a:lnSpc>
                        <a:spcAft>
                          <a:spcPts val="0"/>
                        </a:spcAft>
                      </a:pPr>
                      <a:r>
                        <a:rPr lang="en-CA" sz="1800" dirty="0">
                          <a:effectLst/>
                        </a:rPr>
                        <a:t>0%</a:t>
                      </a:r>
                    </a:p>
                  </a:txBody>
                  <a:tcPr marL="68580" marR="68580" marT="0" marB="0" anchor="ctr"/>
                </a:tc>
                <a:tc>
                  <a:txBody>
                    <a:bodyPr/>
                    <a:lstStyle/>
                    <a:p>
                      <a:pPr algn="ctr">
                        <a:lnSpc>
                          <a:spcPct val="107000"/>
                        </a:lnSpc>
                        <a:spcAft>
                          <a:spcPts val="0"/>
                        </a:spcAft>
                      </a:pPr>
                      <a:r>
                        <a:rPr lang="en-CA" sz="1800" dirty="0">
                          <a:effectLst/>
                        </a:rPr>
                        <a:t>12%</a:t>
                      </a:r>
                    </a:p>
                  </a:txBody>
                  <a:tcPr marL="68580" marR="68580" marT="0" marB="0" anchor="ctr"/>
                </a:tc>
                <a:tc>
                  <a:txBody>
                    <a:bodyPr/>
                    <a:lstStyle/>
                    <a:p>
                      <a:pPr algn="ctr">
                        <a:lnSpc>
                          <a:spcPct val="107000"/>
                        </a:lnSpc>
                        <a:spcAft>
                          <a:spcPts val="0"/>
                        </a:spcAft>
                      </a:pPr>
                      <a:r>
                        <a:rPr lang="en-CA" sz="1800" dirty="0">
                          <a:effectLst/>
                        </a:rPr>
                        <a:t>8%</a:t>
                      </a:r>
                    </a:p>
                  </a:txBody>
                  <a:tcPr marL="68580" marR="68580" marT="0" marB="0"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8933699"/>
                  </a:ext>
                </a:extLst>
              </a:tr>
              <a:tr h="788120">
                <a:tc>
                  <a:txBody>
                    <a:bodyPr/>
                    <a:lstStyle/>
                    <a:p>
                      <a:pPr>
                        <a:lnSpc>
                          <a:spcPct val="107000"/>
                        </a:lnSpc>
                        <a:spcAft>
                          <a:spcPts val="0"/>
                        </a:spcAft>
                      </a:pPr>
                      <a:r>
                        <a:rPr lang="en-CA" sz="1800">
                          <a:effectLst/>
                        </a:rPr>
                        <a:t>Program</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22%</a:t>
                      </a:r>
                    </a:p>
                  </a:txBody>
                  <a:tcPr marL="68580" marR="68580" marT="0" marB="0" anchor="ctr"/>
                </a:tc>
                <a:tc>
                  <a:txBody>
                    <a:bodyPr/>
                    <a:lstStyle/>
                    <a:p>
                      <a:pPr algn="ctr">
                        <a:lnSpc>
                          <a:spcPct val="107000"/>
                        </a:lnSpc>
                        <a:spcAft>
                          <a:spcPts val="0"/>
                        </a:spcAft>
                      </a:pPr>
                      <a:r>
                        <a:rPr lang="en-CA" sz="3000" b="1" dirty="0">
                          <a:effectLst/>
                        </a:rPr>
                        <a:t>42%</a:t>
                      </a:r>
                    </a:p>
                  </a:txBody>
                  <a:tcPr marL="68580" marR="68580" marT="0" marB="0" anchor="ctr">
                    <a:solidFill>
                      <a:schemeClr val="accent2">
                        <a:lumMod val="75000"/>
                      </a:schemeClr>
                    </a:solidFill>
                  </a:tcPr>
                </a:tc>
                <a:tc>
                  <a:txBody>
                    <a:bodyPr/>
                    <a:lstStyle/>
                    <a:p>
                      <a:pPr algn="ctr">
                        <a:lnSpc>
                          <a:spcPct val="107000"/>
                        </a:lnSpc>
                        <a:spcAft>
                          <a:spcPts val="0"/>
                        </a:spcAft>
                      </a:pPr>
                      <a:r>
                        <a:rPr lang="en-CA" sz="1800" dirty="0">
                          <a:effectLst/>
                        </a:rPr>
                        <a:t>17%</a:t>
                      </a:r>
                    </a:p>
                  </a:txBody>
                  <a:tcPr marL="68580" marR="68580" marT="0" marB="0" anchor="ctr"/>
                </a:tc>
                <a:tc>
                  <a:txBody>
                    <a:bodyPr/>
                    <a:lstStyle/>
                    <a:p>
                      <a:pPr algn="ctr">
                        <a:lnSpc>
                          <a:spcPct val="107000"/>
                        </a:lnSpc>
                        <a:spcAft>
                          <a:spcPts val="0"/>
                        </a:spcAft>
                      </a:pPr>
                      <a:r>
                        <a:rPr lang="en-CA" sz="1800" dirty="0">
                          <a:effectLst/>
                        </a:rPr>
                        <a:t>27%</a:t>
                      </a:r>
                    </a:p>
                  </a:txBody>
                  <a:tcPr marL="68580" marR="68580" marT="0" marB="0" anchor="ctr"/>
                </a:tc>
                <a:tc>
                  <a:txBody>
                    <a:bodyPr/>
                    <a:lstStyle/>
                    <a:p>
                      <a:pPr algn="ctr">
                        <a:lnSpc>
                          <a:spcPct val="107000"/>
                        </a:lnSpc>
                        <a:spcAft>
                          <a:spcPts val="0"/>
                        </a:spcAft>
                      </a:pPr>
                      <a:r>
                        <a:rPr lang="en-CA" sz="1800" dirty="0">
                          <a:effectLst/>
                        </a:rPr>
                        <a:t>8%</a:t>
                      </a:r>
                    </a:p>
                  </a:txBody>
                  <a:tcPr marL="68580" marR="68580" marT="0" marB="0" anchor="ctr"/>
                </a:tc>
                <a:tc>
                  <a:txBody>
                    <a:bodyPr/>
                    <a:lstStyle/>
                    <a:p>
                      <a:pPr algn="ctr">
                        <a:lnSpc>
                          <a:spcPct val="107000"/>
                        </a:lnSpc>
                        <a:spcAft>
                          <a:spcPts val="0"/>
                        </a:spcAft>
                      </a:pPr>
                      <a:r>
                        <a:rPr lang="en-CA" sz="1800" dirty="0">
                          <a:effectLst/>
                        </a:rPr>
                        <a:t>0%</a:t>
                      </a:r>
                    </a:p>
                  </a:txBody>
                  <a:tcPr marL="68580" marR="68580" marT="0" marB="0" anchor="ctr"/>
                </a:tc>
                <a:tc>
                  <a:txBody>
                    <a:bodyPr/>
                    <a:lstStyle/>
                    <a:p>
                      <a:pPr algn="ctr">
                        <a:lnSpc>
                          <a:spcPct val="107000"/>
                        </a:lnSpc>
                        <a:spcAft>
                          <a:spcPts val="0"/>
                        </a:spcAft>
                      </a:pPr>
                      <a:r>
                        <a:rPr lang="en-CA" sz="1800" dirty="0">
                          <a:effectLst/>
                        </a:rPr>
                        <a:t>26%</a:t>
                      </a:r>
                    </a:p>
                  </a:txBody>
                  <a:tcPr marL="68580" marR="68580" marT="0" marB="0" anchor="ctr"/>
                </a:tc>
                <a:tc>
                  <a:txBody>
                    <a:bodyPr/>
                    <a:lstStyle/>
                    <a:p>
                      <a:pPr algn="ctr">
                        <a:lnSpc>
                          <a:spcPct val="107000"/>
                        </a:lnSpc>
                        <a:spcAft>
                          <a:spcPts val="0"/>
                        </a:spcAft>
                      </a:pPr>
                      <a:r>
                        <a:rPr lang="en-CA" sz="1800" dirty="0">
                          <a:effectLst/>
                        </a:rPr>
                        <a:t>21%</a:t>
                      </a:r>
                    </a:p>
                  </a:txBody>
                  <a:tcPr marL="68580" marR="68580" marT="0" marB="0" anchor="ctr"/>
                </a:tc>
                <a:tc>
                  <a:txBody>
                    <a:bodyPr/>
                    <a:lstStyle/>
                    <a:p>
                      <a:pPr algn="ctr">
                        <a:lnSpc>
                          <a:spcPct val="107000"/>
                        </a:lnSpc>
                        <a:spcAft>
                          <a:spcPts val="0"/>
                        </a:spcAft>
                      </a:pPr>
                      <a:r>
                        <a:rPr lang="en-CA" sz="1800">
                          <a:effectLst/>
                        </a:rPr>
                        <a:t>100%</a:t>
                      </a:r>
                    </a:p>
                    <a:p>
                      <a:pPr algn="ctr">
                        <a:lnSpc>
                          <a:spcPct val="107000"/>
                        </a:lnSpc>
                        <a:spcAft>
                          <a:spcPts val="0"/>
                        </a:spcAft>
                      </a:pPr>
                      <a:r>
                        <a:rPr lang="en-CA" sz="1800">
                          <a:effectLst/>
                        </a:rPr>
                        <a:t>78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8639380"/>
                  </a:ext>
                </a:extLst>
              </a:tr>
              <a:tr h="859996">
                <a:tc>
                  <a:txBody>
                    <a:bodyPr/>
                    <a:lstStyle/>
                    <a:p>
                      <a:pPr>
                        <a:lnSpc>
                          <a:spcPct val="107000"/>
                        </a:lnSpc>
                        <a:spcAft>
                          <a:spcPts val="0"/>
                        </a:spcAft>
                      </a:pPr>
                      <a:r>
                        <a:rPr lang="en-CA" sz="1800">
                          <a:effectLst/>
                        </a:rPr>
                        <a:t>Other area</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33%</a:t>
                      </a:r>
                    </a:p>
                  </a:txBody>
                  <a:tcPr marL="68580" marR="68580" marT="0" marB="0" anchor="ctr"/>
                </a:tc>
                <a:tc>
                  <a:txBody>
                    <a:bodyPr/>
                    <a:lstStyle/>
                    <a:p>
                      <a:pPr algn="ctr">
                        <a:lnSpc>
                          <a:spcPct val="107000"/>
                        </a:lnSpc>
                        <a:spcAft>
                          <a:spcPts val="0"/>
                        </a:spcAft>
                      </a:pPr>
                      <a:r>
                        <a:rPr lang="en-CA" sz="1800" dirty="0">
                          <a:effectLst/>
                        </a:rPr>
                        <a:t>6%</a:t>
                      </a:r>
                    </a:p>
                  </a:txBody>
                  <a:tcPr marL="68580" marR="68580" marT="0" marB="0" anchor="ctr"/>
                </a:tc>
                <a:tc>
                  <a:txBody>
                    <a:bodyPr/>
                    <a:lstStyle/>
                    <a:p>
                      <a:pPr algn="ctr">
                        <a:lnSpc>
                          <a:spcPct val="107000"/>
                        </a:lnSpc>
                        <a:spcAft>
                          <a:spcPts val="0"/>
                        </a:spcAft>
                      </a:pPr>
                      <a:r>
                        <a:rPr lang="en-CA" sz="1800" dirty="0">
                          <a:effectLst/>
                        </a:rPr>
                        <a:t>8%</a:t>
                      </a:r>
                    </a:p>
                  </a:txBody>
                  <a:tcPr marL="68580" marR="68580" marT="0" marB="0" anchor="ctr"/>
                </a:tc>
                <a:tc>
                  <a:txBody>
                    <a:bodyPr/>
                    <a:lstStyle/>
                    <a:p>
                      <a:pPr algn="ctr">
                        <a:lnSpc>
                          <a:spcPct val="107000"/>
                        </a:lnSpc>
                        <a:spcAft>
                          <a:spcPts val="0"/>
                        </a:spcAft>
                      </a:pPr>
                      <a:r>
                        <a:rPr lang="en-CA" sz="1800" dirty="0">
                          <a:effectLst/>
                        </a:rPr>
                        <a:t>3%</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6%</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1800" dirty="0">
                          <a:effectLst/>
                        </a:rPr>
                        <a:t>3%</a:t>
                      </a:r>
                    </a:p>
                    <a:p>
                      <a:pPr algn="ct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CA" sz="3000" b="1" dirty="0">
                          <a:effectLst/>
                        </a:rPr>
                        <a:t>44%</a:t>
                      </a:r>
                    </a:p>
                  </a:txBody>
                  <a:tcPr marL="68580" marR="68580" marT="0" marB="0" anchor="ctr">
                    <a:solidFill>
                      <a:schemeClr val="accent2">
                        <a:lumMod val="75000"/>
                      </a:schemeClr>
                    </a:solidFill>
                  </a:tcPr>
                </a:tc>
                <a:tc>
                  <a:txBody>
                    <a:bodyPr/>
                    <a:lstStyle/>
                    <a:p>
                      <a:pPr algn="ctr">
                        <a:lnSpc>
                          <a:spcPct val="107000"/>
                        </a:lnSpc>
                        <a:spcAft>
                          <a:spcPts val="0"/>
                        </a:spcAft>
                      </a:pPr>
                      <a:r>
                        <a:rPr lang="en-CA" sz="1800" dirty="0">
                          <a:effectLst/>
                        </a:rPr>
                        <a:t>23%</a:t>
                      </a:r>
                    </a:p>
                  </a:txBody>
                  <a:tcPr marL="68580" marR="68580" marT="0" marB="0" anchor="ctr"/>
                </a:tc>
                <a:tc>
                  <a:txBody>
                    <a:bodyPr/>
                    <a:lstStyle/>
                    <a:p>
                      <a:pPr algn="ctr">
                        <a:lnSpc>
                          <a:spcPct val="107000"/>
                        </a:lnSpc>
                        <a:spcAft>
                          <a:spcPts val="0"/>
                        </a:spcAft>
                      </a:pPr>
                      <a:r>
                        <a:rPr lang="en-CA" sz="1800" dirty="0">
                          <a:effectLst/>
                        </a:rPr>
                        <a:t>100%</a:t>
                      </a:r>
                    </a:p>
                    <a:p>
                      <a:pPr algn="ctr">
                        <a:lnSpc>
                          <a:spcPct val="107000"/>
                        </a:lnSpc>
                        <a:spcAft>
                          <a:spcPts val="0"/>
                        </a:spcAft>
                      </a:pPr>
                      <a:r>
                        <a:rPr lang="en-CA" sz="1800" dirty="0">
                          <a:effectLst/>
                        </a:rPr>
                        <a:t>78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9954263"/>
                  </a:ext>
                </a:extLst>
              </a:tr>
            </a:tbl>
          </a:graphicData>
        </a:graphic>
      </p:graphicFrame>
    </p:spTree>
    <p:extLst>
      <p:ext uri="{BB962C8B-B14F-4D97-AF65-F5344CB8AC3E}">
        <p14:creationId xmlns:p14="http://schemas.microsoft.com/office/powerpoint/2010/main" val="1226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Findings – </a:t>
            </a:r>
            <a:br>
              <a:rPr lang="en-US" sz="4700" kern="1200" dirty="0">
                <a:solidFill>
                  <a:srgbClr val="FFFFFF"/>
                </a:solidFill>
              </a:rPr>
            </a:br>
            <a:r>
              <a:rPr lang="en-US" sz="4700" kern="1200" dirty="0">
                <a:solidFill>
                  <a:srgbClr val="FFFFFF"/>
                </a:solidFill>
              </a:rPr>
              <a:t>Policy Frameworks</a:t>
            </a:r>
          </a:p>
        </p:txBody>
      </p:sp>
      <p:pic>
        <p:nvPicPr>
          <p:cNvPr id="7" name="Picture 6">
            <a:extLst>
              <a:ext uri="{FF2B5EF4-FFF2-40B4-BE49-F238E27FC236}">
                <a16:creationId xmlns:a16="http://schemas.microsoft.com/office/drawing/2014/main" id="{02F3F378-7BEA-424C-9A3D-34D53779D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C9383E37-B2FF-465E-8AAF-EA5134848340}"/>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149655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66A7-42A4-4EBA-8B3F-959B3EF33CCC}"/>
              </a:ext>
            </a:extLst>
          </p:cNvPr>
          <p:cNvSpPr>
            <a:spLocks noGrp="1"/>
          </p:cNvSpPr>
          <p:nvPr>
            <p:ph type="title"/>
          </p:nvPr>
        </p:nvSpPr>
        <p:spPr/>
        <p:txBody>
          <a:bodyPr/>
          <a:lstStyle/>
          <a:p>
            <a:r>
              <a:rPr lang="en-CA" dirty="0"/>
              <a:t>Policy Level</a:t>
            </a:r>
          </a:p>
        </p:txBody>
      </p:sp>
      <p:sp>
        <p:nvSpPr>
          <p:cNvPr id="3" name="Content Placeholder 2">
            <a:extLst>
              <a:ext uri="{FF2B5EF4-FFF2-40B4-BE49-F238E27FC236}">
                <a16:creationId xmlns:a16="http://schemas.microsoft.com/office/drawing/2014/main" id="{2B0D9DDE-CDF3-4FEC-BCFB-95E51DA6B533}"/>
              </a:ext>
            </a:extLst>
          </p:cNvPr>
          <p:cNvSpPr>
            <a:spLocks noGrp="1"/>
          </p:cNvSpPr>
          <p:nvPr>
            <p:ph idx="1"/>
          </p:nvPr>
        </p:nvSpPr>
        <p:spPr/>
        <p:txBody>
          <a:bodyPr>
            <a:normAutofit/>
          </a:bodyPr>
          <a:lstStyle/>
          <a:p>
            <a:r>
              <a:rPr lang="en-CA" dirty="0"/>
              <a:t>Transfer Credit Policy: </a:t>
            </a:r>
          </a:p>
          <a:p>
            <a:pPr lvl="1"/>
            <a:r>
              <a:rPr lang="en-CA" dirty="0"/>
              <a:t>Most have one policy in place to support transfer credit for both domestic and international </a:t>
            </a:r>
          </a:p>
          <a:p>
            <a:pPr lvl="1"/>
            <a:r>
              <a:rPr lang="en-CA" dirty="0"/>
              <a:t>Most use ‘assigned’ and ‘unassigned’ credit</a:t>
            </a:r>
          </a:p>
          <a:p>
            <a:r>
              <a:rPr lang="en-CA" dirty="0"/>
              <a:t>Exchange Credit Policy: </a:t>
            </a:r>
          </a:p>
          <a:p>
            <a:pPr lvl="1"/>
            <a:r>
              <a:rPr lang="en-CA" dirty="0"/>
              <a:t>Smaller number of institutions have a separate policy for exchange</a:t>
            </a:r>
          </a:p>
          <a:p>
            <a:pPr lvl="1"/>
            <a:r>
              <a:rPr lang="en-CA" dirty="0"/>
              <a:t>Most indicated their transfer policy also covered exchanges</a:t>
            </a:r>
          </a:p>
          <a:p>
            <a:pPr lvl="1"/>
            <a:r>
              <a:rPr lang="en-CA" dirty="0"/>
              <a:t>Sometimes counted it towards residency</a:t>
            </a:r>
          </a:p>
        </p:txBody>
      </p:sp>
    </p:spTree>
    <p:extLst>
      <p:ext uri="{BB962C8B-B14F-4D97-AF65-F5344CB8AC3E}">
        <p14:creationId xmlns:p14="http://schemas.microsoft.com/office/powerpoint/2010/main" val="451111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8B0D-3BFA-46FA-AC4A-581358E1634B}"/>
              </a:ext>
            </a:extLst>
          </p:cNvPr>
          <p:cNvSpPr>
            <a:spLocks noGrp="1"/>
          </p:cNvSpPr>
          <p:nvPr>
            <p:ph type="title"/>
          </p:nvPr>
        </p:nvSpPr>
        <p:spPr/>
        <p:txBody>
          <a:bodyPr/>
          <a:lstStyle/>
          <a:p>
            <a:r>
              <a:rPr lang="en-CA" dirty="0"/>
              <a:t>Policy Frameworks</a:t>
            </a:r>
          </a:p>
        </p:txBody>
      </p:sp>
      <p:sp>
        <p:nvSpPr>
          <p:cNvPr id="3" name="Content Placeholder 2">
            <a:extLst>
              <a:ext uri="{FF2B5EF4-FFF2-40B4-BE49-F238E27FC236}">
                <a16:creationId xmlns:a16="http://schemas.microsoft.com/office/drawing/2014/main" id="{AD71AB75-0D49-4CA7-93D2-72D36AABE9F9}"/>
              </a:ext>
            </a:extLst>
          </p:cNvPr>
          <p:cNvSpPr>
            <a:spLocks noGrp="1"/>
          </p:cNvSpPr>
          <p:nvPr>
            <p:ph idx="1"/>
          </p:nvPr>
        </p:nvSpPr>
        <p:spPr>
          <a:xfrm>
            <a:off x="838200" y="1549400"/>
            <a:ext cx="10515600" cy="4330700"/>
          </a:xfrm>
        </p:spPr>
        <p:txBody>
          <a:bodyPr>
            <a:normAutofit fontScale="92500" lnSpcReduction="10000"/>
          </a:bodyPr>
          <a:lstStyle/>
          <a:p>
            <a:pPr marL="0" indent="0">
              <a:buNone/>
            </a:pPr>
            <a:r>
              <a:rPr lang="en-CA" b="1" dirty="0"/>
              <a:t>Transfer Credit Policies</a:t>
            </a:r>
          </a:p>
          <a:p>
            <a:r>
              <a:rPr lang="en-CA" dirty="0"/>
              <a:t>77% of institutions reported having a stand-alone transfer credit policy to support transfer credit assessment of international documents; 17% maintained more than one policy; 10% had none; 2% did not know</a:t>
            </a:r>
          </a:p>
          <a:p>
            <a:r>
              <a:rPr lang="en-CA" dirty="0"/>
              <a:t>Most are publicly available</a:t>
            </a:r>
          </a:p>
          <a:p>
            <a:pPr marL="0" indent="0">
              <a:buNone/>
            </a:pPr>
            <a:r>
              <a:rPr lang="en-CA" b="1" dirty="0"/>
              <a:t>Exchange Credit Policies</a:t>
            </a:r>
          </a:p>
          <a:p>
            <a:r>
              <a:rPr lang="en-CA" dirty="0"/>
              <a:t>37% of institutions reported having a separate policy; 57% indicated ‘no’; 6% did not know</a:t>
            </a:r>
          </a:p>
          <a:p>
            <a:r>
              <a:rPr lang="en-CA" dirty="0"/>
              <a:t>50% indicated the campus-wide transfer policy governed exchange; 45% indicated ‘no’; 5% did not know</a:t>
            </a:r>
          </a:p>
        </p:txBody>
      </p:sp>
    </p:spTree>
    <p:extLst>
      <p:ext uri="{BB962C8B-B14F-4D97-AF65-F5344CB8AC3E}">
        <p14:creationId xmlns:p14="http://schemas.microsoft.com/office/powerpoint/2010/main" val="137684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A19A-83D8-4574-A45D-3EED645EBB72}"/>
              </a:ext>
            </a:extLst>
          </p:cNvPr>
          <p:cNvSpPr>
            <a:spLocks noGrp="1"/>
          </p:cNvSpPr>
          <p:nvPr>
            <p:ph type="title"/>
          </p:nvPr>
        </p:nvSpPr>
        <p:spPr/>
        <p:txBody>
          <a:bodyPr/>
          <a:lstStyle/>
          <a:p>
            <a:r>
              <a:rPr lang="en-CA" dirty="0"/>
              <a:t>Types of Credit</a:t>
            </a:r>
          </a:p>
        </p:txBody>
      </p:sp>
      <p:sp>
        <p:nvSpPr>
          <p:cNvPr id="3" name="Content Placeholder 2">
            <a:extLst>
              <a:ext uri="{FF2B5EF4-FFF2-40B4-BE49-F238E27FC236}">
                <a16:creationId xmlns:a16="http://schemas.microsoft.com/office/drawing/2014/main" id="{E0BABD7A-F68D-4389-A204-A0E71B403AF3}"/>
              </a:ext>
            </a:extLst>
          </p:cNvPr>
          <p:cNvSpPr>
            <a:spLocks noGrp="1"/>
          </p:cNvSpPr>
          <p:nvPr>
            <p:ph idx="1"/>
          </p:nvPr>
        </p:nvSpPr>
        <p:spPr/>
        <p:txBody>
          <a:bodyPr>
            <a:normAutofit fontScale="92500" lnSpcReduction="10000"/>
          </a:bodyPr>
          <a:lstStyle/>
          <a:p>
            <a:pPr marL="0" indent="0">
              <a:buNone/>
            </a:pPr>
            <a:r>
              <a:rPr lang="en-CA" b="1" dirty="0"/>
              <a:t>Transfer Credit</a:t>
            </a:r>
          </a:p>
          <a:p>
            <a:r>
              <a:rPr lang="en-CA" dirty="0"/>
              <a:t>Most institutions reported using assigned (94%) or unassigned (77%) credit; 20% also reported using other forms (e.g., prior learning assessment credit, course waivers, elective placeholder credits, and exemptions. No definitions were provided.)</a:t>
            </a:r>
          </a:p>
          <a:p>
            <a:r>
              <a:rPr lang="en-CA" dirty="0"/>
              <a:t>Transfer credit coded differently than exchange (e.g., ‘1xxx’ or ‘English 1xxx’)</a:t>
            </a:r>
          </a:p>
          <a:p>
            <a:pPr marL="0" indent="0">
              <a:buNone/>
            </a:pPr>
            <a:r>
              <a:rPr lang="en-CA" b="1" dirty="0"/>
              <a:t>Exchange Credit</a:t>
            </a:r>
          </a:p>
          <a:p>
            <a:r>
              <a:rPr lang="en-CA" dirty="0"/>
              <a:t>Coded as a regular course (sometimes counted towards residency)</a:t>
            </a:r>
          </a:p>
          <a:p>
            <a:r>
              <a:rPr lang="en-CA" dirty="0"/>
              <a:t>Unique identifier used (e.g., “EXCH”)</a:t>
            </a:r>
          </a:p>
        </p:txBody>
      </p:sp>
    </p:spTree>
    <p:extLst>
      <p:ext uri="{BB962C8B-B14F-4D97-AF65-F5344CB8AC3E}">
        <p14:creationId xmlns:p14="http://schemas.microsoft.com/office/powerpoint/2010/main" val="74000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3403" y="1268963"/>
            <a:ext cx="6105194" cy="2031055"/>
          </a:xfrm>
        </p:spPr>
        <p:txBody>
          <a:bodyPr vert="horz" lIns="91440" tIns="45720" rIns="91440" bIns="45720" rtlCol="0" anchor="b">
            <a:normAutofit/>
          </a:bodyPr>
          <a:lstStyle/>
          <a:p>
            <a:r>
              <a:rPr lang="en-US" sz="4700" kern="1200" dirty="0">
                <a:solidFill>
                  <a:srgbClr val="FFFFFF"/>
                </a:solidFill>
              </a:rPr>
              <a:t>Findings – </a:t>
            </a:r>
            <a:br>
              <a:rPr lang="en-US" sz="4700" kern="1200" dirty="0">
                <a:solidFill>
                  <a:srgbClr val="FFFFFF"/>
                </a:solidFill>
              </a:rPr>
            </a:br>
            <a:r>
              <a:rPr lang="en-US" sz="4700" kern="1200" dirty="0">
                <a:solidFill>
                  <a:srgbClr val="FFFFFF"/>
                </a:solidFill>
              </a:rPr>
              <a:t>Challenges</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4074718"/>
            <a:ext cx="6105194" cy="682079"/>
          </a:xfrm>
        </p:spPr>
        <p:txBody>
          <a:bodyPr vert="horz" lIns="91440" tIns="45720" rIns="91440" bIns="45720" rtlCol="0">
            <a:normAutofit lnSpcReduction="10000"/>
          </a:bodyPr>
          <a:lstStyle/>
          <a:p>
            <a:pPr algn="ctr"/>
            <a:r>
              <a:rPr lang="en-US" sz="2400" kern="1200" dirty="0">
                <a:solidFill>
                  <a:srgbClr val="FFFFFF"/>
                </a:solidFill>
              </a:rPr>
              <a:t>With delivering efficient, scalable, and quality assured practices</a:t>
            </a:r>
          </a:p>
        </p:txBody>
      </p:sp>
      <p:pic>
        <p:nvPicPr>
          <p:cNvPr id="7" name="Picture 6">
            <a:extLst>
              <a:ext uri="{FF2B5EF4-FFF2-40B4-BE49-F238E27FC236}">
                <a16:creationId xmlns:a16="http://schemas.microsoft.com/office/drawing/2014/main" id="{C914F4A8-883C-4829-8AAD-B68E97BF4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23030E77-3492-42A2-9B7D-220494779079}"/>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129137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5803-ECB9-42D1-A0A1-35300B022A37}"/>
              </a:ext>
            </a:extLst>
          </p:cNvPr>
          <p:cNvSpPr>
            <a:spLocks noGrp="1"/>
          </p:cNvSpPr>
          <p:nvPr>
            <p:ph type="title"/>
          </p:nvPr>
        </p:nvSpPr>
        <p:spPr/>
        <p:txBody>
          <a:bodyPr/>
          <a:lstStyle/>
          <a:p>
            <a:r>
              <a:rPr lang="en-CA" dirty="0"/>
              <a:t>Sample Issues Identified by Community</a:t>
            </a:r>
          </a:p>
        </p:txBody>
      </p:sp>
      <p:sp>
        <p:nvSpPr>
          <p:cNvPr id="3" name="Content Placeholder 2">
            <a:extLst>
              <a:ext uri="{FF2B5EF4-FFF2-40B4-BE49-F238E27FC236}">
                <a16:creationId xmlns:a16="http://schemas.microsoft.com/office/drawing/2014/main" id="{9D9F90B7-F132-4502-9F20-80A3D9F422D9}"/>
              </a:ext>
            </a:extLst>
          </p:cNvPr>
          <p:cNvSpPr>
            <a:spLocks noGrp="1"/>
          </p:cNvSpPr>
          <p:nvPr>
            <p:ph idx="1"/>
          </p:nvPr>
        </p:nvSpPr>
        <p:spPr/>
        <p:txBody>
          <a:bodyPr>
            <a:normAutofit fontScale="92500" lnSpcReduction="20000"/>
          </a:bodyPr>
          <a:lstStyle/>
          <a:p>
            <a:pPr>
              <a:lnSpc>
                <a:spcPct val="120000"/>
              </a:lnSpc>
            </a:pPr>
            <a:r>
              <a:rPr lang="en-CA" dirty="0"/>
              <a:t>Uneven understanding/awareness of Quality assurance frameworks</a:t>
            </a:r>
          </a:p>
          <a:p>
            <a:pPr>
              <a:lnSpc>
                <a:spcPct val="120000"/>
              </a:lnSpc>
            </a:pPr>
            <a:r>
              <a:rPr lang="en-CA" dirty="0"/>
              <a:t>Challenges with: </a:t>
            </a:r>
          </a:p>
          <a:p>
            <a:pPr lvl="1">
              <a:lnSpc>
                <a:spcPct val="120000"/>
              </a:lnSpc>
            </a:pPr>
            <a:r>
              <a:rPr lang="en-CA" dirty="0"/>
              <a:t>Clarifying differences between international educational systems (85%)</a:t>
            </a:r>
          </a:p>
          <a:p>
            <a:pPr lvl="1">
              <a:lnSpc>
                <a:spcPct val="120000"/>
              </a:lnSpc>
            </a:pPr>
            <a:r>
              <a:rPr lang="en-CA" dirty="0"/>
              <a:t>Identifying institutional recognition (78%)</a:t>
            </a:r>
          </a:p>
          <a:p>
            <a:pPr lvl="1">
              <a:lnSpc>
                <a:spcPct val="120000"/>
              </a:lnSpc>
            </a:pPr>
            <a:r>
              <a:rPr lang="en-CA" dirty="0"/>
              <a:t>Intaking and validating documents (e.g., course syllabi) - document fraud (80%)</a:t>
            </a:r>
          </a:p>
          <a:p>
            <a:pPr lvl="1">
              <a:lnSpc>
                <a:spcPct val="120000"/>
              </a:lnSpc>
            </a:pPr>
            <a:r>
              <a:rPr lang="en-CA" dirty="0"/>
              <a:t>Decision timing</a:t>
            </a:r>
          </a:p>
          <a:p>
            <a:pPr lvl="1">
              <a:lnSpc>
                <a:spcPct val="120000"/>
              </a:lnSpc>
            </a:pPr>
            <a:r>
              <a:rPr lang="en-CA" dirty="0"/>
              <a:t>Campus coordination</a:t>
            </a:r>
          </a:p>
          <a:p>
            <a:pPr lvl="1">
              <a:lnSpc>
                <a:spcPct val="120000"/>
              </a:lnSpc>
            </a:pPr>
            <a:r>
              <a:rPr lang="en-CA" dirty="0"/>
              <a:t>Limited scalable resources and tools</a:t>
            </a:r>
          </a:p>
        </p:txBody>
      </p:sp>
      <p:sp>
        <p:nvSpPr>
          <p:cNvPr id="4" name="TextBox 3">
            <a:extLst>
              <a:ext uri="{FF2B5EF4-FFF2-40B4-BE49-F238E27FC236}">
                <a16:creationId xmlns:a16="http://schemas.microsoft.com/office/drawing/2014/main" id="{285C8FC1-E314-4727-B182-823BB7139369}"/>
              </a:ext>
            </a:extLst>
          </p:cNvPr>
          <p:cNvSpPr txBox="1"/>
          <p:nvPr/>
        </p:nvSpPr>
        <p:spPr>
          <a:xfrm>
            <a:off x="2324100" y="6095999"/>
            <a:ext cx="3568700" cy="646331"/>
          </a:xfrm>
          <a:prstGeom prst="rect">
            <a:avLst/>
          </a:prstGeom>
          <a:noFill/>
        </p:spPr>
        <p:txBody>
          <a:bodyPr wrap="square" rtlCol="0">
            <a:spAutoFit/>
          </a:bodyPr>
          <a:lstStyle/>
          <a:p>
            <a:pPr algn="ctr"/>
            <a:r>
              <a:rPr lang="en-CA" dirty="0"/>
              <a:t>Data in brackets represent findings from survey.</a:t>
            </a:r>
          </a:p>
        </p:txBody>
      </p:sp>
    </p:spTree>
    <p:extLst>
      <p:ext uri="{BB962C8B-B14F-4D97-AF65-F5344CB8AC3E}">
        <p14:creationId xmlns:p14="http://schemas.microsoft.com/office/powerpoint/2010/main" val="1803881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5803-ECB9-42D1-A0A1-35300B022A37}"/>
              </a:ext>
            </a:extLst>
          </p:cNvPr>
          <p:cNvSpPr>
            <a:spLocks noGrp="1"/>
          </p:cNvSpPr>
          <p:nvPr>
            <p:ph type="title"/>
          </p:nvPr>
        </p:nvSpPr>
        <p:spPr/>
        <p:txBody>
          <a:bodyPr/>
          <a:lstStyle/>
          <a:p>
            <a:r>
              <a:rPr lang="en-CA" dirty="0"/>
              <a:t>Sample Student Challenges &amp; Issues Identified by Community</a:t>
            </a:r>
          </a:p>
        </p:txBody>
      </p:sp>
      <p:sp>
        <p:nvSpPr>
          <p:cNvPr id="3" name="Content Placeholder 2">
            <a:extLst>
              <a:ext uri="{FF2B5EF4-FFF2-40B4-BE49-F238E27FC236}">
                <a16:creationId xmlns:a16="http://schemas.microsoft.com/office/drawing/2014/main" id="{9D9F90B7-F132-4502-9F20-80A3D9F422D9}"/>
              </a:ext>
            </a:extLst>
          </p:cNvPr>
          <p:cNvSpPr>
            <a:spLocks noGrp="1"/>
          </p:cNvSpPr>
          <p:nvPr>
            <p:ph idx="1"/>
          </p:nvPr>
        </p:nvSpPr>
        <p:spPr/>
        <p:txBody>
          <a:bodyPr>
            <a:normAutofit/>
          </a:bodyPr>
          <a:lstStyle/>
          <a:p>
            <a:pPr lvl="0"/>
            <a:r>
              <a:rPr lang="en-CA" dirty="0"/>
              <a:t>Difficulty providing documents - 82%</a:t>
            </a:r>
          </a:p>
          <a:p>
            <a:pPr lvl="0"/>
            <a:r>
              <a:rPr lang="en-CA" dirty="0"/>
              <a:t>Difficulty receiving recognition for prior post-secondary studies - 72% </a:t>
            </a:r>
          </a:p>
          <a:p>
            <a:pPr lvl="0"/>
            <a:r>
              <a:rPr lang="en-CA" dirty="0"/>
              <a:t>Opaque nomenclature - 70% </a:t>
            </a:r>
          </a:p>
          <a:p>
            <a:pPr lvl="0"/>
            <a:r>
              <a:rPr lang="en-CA" dirty="0"/>
              <a:t>Lack of information transparency - 56% </a:t>
            </a:r>
          </a:p>
          <a:p>
            <a:pPr lvl="0"/>
            <a:r>
              <a:rPr lang="en-CA" dirty="0"/>
              <a:t>Limited access to experts for help navigate process - 60% </a:t>
            </a:r>
          </a:p>
          <a:p>
            <a:pPr lvl="0"/>
            <a:r>
              <a:rPr lang="en-CA" dirty="0"/>
              <a:t>Assessment costs - 26%</a:t>
            </a:r>
          </a:p>
        </p:txBody>
      </p:sp>
    </p:spTree>
    <p:extLst>
      <p:ext uri="{BB962C8B-B14F-4D97-AF65-F5344CB8AC3E}">
        <p14:creationId xmlns:p14="http://schemas.microsoft.com/office/powerpoint/2010/main" val="366729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B4579-9BCF-44F9-BD74-D72C60C0B627}"/>
              </a:ext>
            </a:extLst>
          </p:cNvPr>
          <p:cNvSpPr>
            <a:spLocks noGrp="1"/>
          </p:cNvSpPr>
          <p:nvPr>
            <p:ph type="title"/>
          </p:nvPr>
        </p:nvSpPr>
        <p:spPr>
          <a:xfrm>
            <a:off x="838200" y="365125"/>
            <a:ext cx="10515600" cy="1325563"/>
          </a:xfrm>
        </p:spPr>
        <p:txBody>
          <a:bodyPr>
            <a:normAutofit/>
          </a:bodyPr>
          <a:lstStyle/>
          <a:p>
            <a:r>
              <a:rPr lang="en-CA" dirty="0"/>
              <a:t>Research Project Scope</a:t>
            </a:r>
          </a:p>
        </p:txBody>
      </p:sp>
      <p:graphicFrame>
        <p:nvGraphicFramePr>
          <p:cNvPr id="9" name="Content Placeholder 4">
            <a:extLst>
              <a:ext uri="{FF2B5EF4-FFF2-40B4-BE49-F238E27FC236}">
                <a16:creationId xmlns:a16="http://schemas.microsoft.com/office/drawing/2014/main" id="{8B9B59D3-932A-4E34-81B3-EC42084EF071}"/>
              </a:ext>
            </a:extLst>
          </p:cNvPr>
          <p:cNvGraphicFramePr>
            <a:graphicFrameLocks noGrp="1"/>
          </p:cNvGraphicFramePr>
          <p:nvPr>
            <p:ph idx="1"/>
            <p:extLst>
              <p:ext uri="{D42A27DB-BD31-4B8C-83A1-F6EECF244321}">
                <p14:modId xmlns:p14="http://schemas.microsoft.com/office/powerpoint/2010/main" val="3264902767"/>
              </p:ext>
            </p:extLst>
          </p:nvPr>
        </p:nvGraphicFramePr>
        <p:xfrm>
          <a:off x="1119271" y="1598362"/>
          <a:ext cx="9953458" cy="4015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123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D2F0-F582-4C8B-8185-10B33252B9B0}"/>
              </a:ext>
            </a:extLst>
          </p:cNvPr>
          <p:cNvSpPr>
            <a:spLocks noGrp="1"/>
          </p:cNvSpPr>
          <p:nvPr>
            <p:ph type="title"/>
          </p:nvPr>
        </p:nvSpPr>
        <p:spPr/>
        <p:txBody>
          <a:bodyPr>
            <a:normAutofit fontScale="90000"/>
          </a:bodyPr>
          <a:lstStyle/>
          <a:p>
            <a:r>
              <a:rPr lang="en-CA" dirty="0">
                <a:solidFill>
                  <a:srgbClr val="C00000"/>
                </a:solidFill>
              </a:rPr>
              <a:t>Reflection:</a:t>
            </a:r>
            <a:r>
              <a:rPr lang="en-CA" dirty="0"/>
              <a:t> The Field of International Document Assessment’s Complexity adds Opaqueness</a:t>
            </a:r>
          </a:p>
        </p:txBody>
      </p:sp>
      <p:sp>
        <p:nvSpPr>
          <p:cNvPr id="3" name="Content Placeholder 2">
            <a:extLst>
              <a:ext uri="{FF2B5EF4-FFF2-40B4-BE49-F238E27FC236}">
                <a16:creationId xmlns:a16="http://schemas.microsoft.com/office/drawing/2014/main" id="{8D17D10B-96E3-4CDF-B102-6D9EA00585A8}"/>
              </a:ext>
            </a:extLst>
          </p:cNvPr>
          <p:cNvSpPr>
            <a:spLocks noGrp="1"/>
          </p:cNvSpPr>
          <p:nvPr>
            <p:ph idx="1"/>
          </p:nvPr>
        </p:nvSpPr>
        <p:spPr/>
        <p:txBody>
          <a:bodyPr>
            <a:normAutofit/>
          </a:bodyPr>
          <a:lstStyle/>
          <a:p>
            <a:pPr marL="0" indent="0" algn="ctr">
              <a:buNone/>
            </a:pPr>
            <a:endParaRPr lang="en-CA" dirty="0"/>
          </a:p>
          <a:p>
            <a:pPr marL="0" indent="0" algn="ctr">
              <a:buNone/>
            </a:pPr>
            <a:endParaRPr lang="en-CA" dirty="0"/>
          </a:p>
          <a:p>
            <a:pPr marL="0" indent="0" algn="ctr">
              <a:buNone/>
            </a:pPr>
            <a:r>
              <a:rPr lang="en-CA" dirty="0"/>
              <a:t>Confusing acronyms</a:t>
            </a:r>
          </a:p>
          <a:p>
            <a:pPr marL="0" indent="0" algn="ctr">
              <a:buNone/>
            </a:pPr>
            <a:r>
              <a:rPr lang="en-CA" dirty="0"/>
              <a:t>Decentralized supports</a:t>
            </a:r>
          </a:p>
          <a:p>
            <a:pPr marL="0" indent="0" algn="ctr">
              <a:buNone/>
            </a:pPr>
            <a:r>
              <a:rPr lang="en-CA" dirty="0"/>
              <a:t>Different nomenclature</a:t>
            </a:r>
          </a:p>
          <a:p>
            <a:pPr marL="0" indent="0" algn="ctr">
              <a:buNone/>
            </a:pPr>
            <a:r>
              <a:rPr lang="en-CA" dirty="0"/>
              <a:t>Diverse and complex practices</a:t>
            </a:r>
          </a:p>
        </p:txBody>
      </p:sp>
    </p:spTree>
    <p:extLst>
      <p:ext uri="{BB962C8B-B14F-4D97-AF65-F5344CB8AC3E}">
        <p14:creationId xmlns:p14="http://schemas.microsoft.com/office/powerpoint/2010/main" val="94959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Exemplar Resources &amp; Practices</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4074718"/>
            <a:ext cx="6105194" cy="682079"/>
          </a:xfrm>
        </p:spPr>
        <p:txBody>
          <a:bodyPr vert="horz" lIns="91440" tIns="45720" rIns="91440" bIns="45720" rtlCol="0">
            <a:normAutofit lnSpcReduction="10000"/>
          </a:bodyPr>
          <a:lstStyle/>
          <a:p>
            <a:pPr algn="ctr"/>
            <a:r>
              <a:rPr lang="en-US" sz="2400" kern="1200" dirty="0">
                <a:solidFill>
                  <a:srgbClr val="FFFFFF"/>
                </a:solidFill>
              </a:rPr>
              <a:t>To support efficient, scalable, and quality assured practices</a:t>
            </a:r>
          </a:p>
        </p:txBody>
      </p:sp>
      <p:pic>
        <p:nvPicPr>
          <p:cNvPr id="7" name="Picture 6">
            <a:extLst>
              <a:ext uri="{FF2B5EF4-FFF2-40B4-BE49-F238E27FC236}">
                <a16:creationId xmlns:a16="http://schemas.microsoft.com/office/drawing/2014/main" id="{783B26C2-017A-40E0-BA25-E3A6A57EA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DE7F8B28-6C2E-46AE-A540-ACD7C142217B}"/>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3404371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29C88E-B2FE-4E14-A08D-92FA229A8B21}"/>
              </a:ext>
            </a:extLst>
          </p:cNvPr>
          <p:cNvSpPr>
            <a:spLocks noGrp="1"/>
          </p:cNvSpPr>
          <p:nvPr>
            <p:ph type="title"/>
          </p:nvPr>
        </p:nvSpPr>
        <p:spPr/>
        <p:txBody>
          <a:bodyPr/>
          <a:lstStyle/>
          <a:p>
            <a:r>
              <a:rPr lang="en-CA" dirty="0"/>
              <a:t>Samples</a:t>
            </a:r>
          </a:p>
        </p:txBody>
      </p:sp>
      <p:sp>
        <p:nvSpPr>
          <p:cNvPr id="8" name="Content Placeholder 7">
            <a:extLst>
              <a:ext uri="{FF2B5EF4-FFF2-40B4-BE49-F238E27FC236}">
                <a16:creationId xmlns:a16="http://schemas.microsoft.com/office/drawing/2014/main" id="{5851042B-9D55-4D10-A56B-EF397CC41CD3}"/>
              </a:ext>
            </a:extLst>
          </p:cNvPr>
          <p:cNvSpPr>
            <a:spLocks noGrp="1"/>
          </p:cNvSpPr>
          <p:nvPr>
            <p:ph idx="1"/>
          </p:nvPr>
        </p:nvSpPr>
        <p:spPr/>
        <p:txBody>
          <a:bodyPr>
            <a:normAutofit lnSpcReduction="10000"/>
          </a:bodyPr>
          <a:lstStyle/>
          <a:p>
            <a:r>
              <a:rPr lang="en-CA" dirty="0"/>
              <a:t>CICIC</a:t>
            </a:r>
          </a:p>
          <a:p>
            <a:pPr lvl="1"/>
            <a:r>
              <a:rPr lang="en-CA" dirty="0"/>
              <a:t>Quality Assurance Framework, Best Practice Guides, Assessor Toolkit, Assessor listserv</a:t>
            </a:r>
          </a:p>
          <a:p>
            <a:r>
              <a:rPr lang="en-CA" dirty="0"/>
              <a:t>External Service Providers (WES, IQAS, etc.)</a:t>
            </a:r>
          </a:p>
          <a:p>
            <a:r>
              <a:rPr lang="en-CA" dirty="0"/>
              <a:t>AACRAO EDGE and TCP</a:t>
            </a:r>
          </a:p>
          <a:p>
            <a:r>
              <a:rPr lang="en-CA" dirty="0"/>
              <a:t>Australia Government Department of Education and Training</a:t>
            </a:r>
          </a:p>
          <a:p>
            <a:pPr lvl="1"/>
            <a:r>
              <a:rPr lang="en-CA" dirty="0"/>
              <a:t>NOOSR – National Office of Overseas Skills Recognition</a:t>
            </a:r>
          </a:p>
          <a:p>
            <a:r>
              <a:rPr lang="en-CA" dirty="0"/>
              <a:t>WHED – international Association of Universities’ Worldwide Database </a:t>
            </a:r>
          </a:p>
          <a:p>
            <a:r>
              <a:rPr lang="fr-CA" dirty="0"/>
              <a:t>UK NARIC – UK National Recognition Information Centre</a:t>
            </a:r>
            <a:endParaRPr lang="en-CA" dirty="0"/>
          </a:p>
        </p:txBody>
      </p:sp>
    </p:spTree>
    <p:extLst>
      <p:ext uri="{BB962C8B-B14F-4D97-AF65-F5344CB8AC3E}">
        <p14:creationId xmlns:p14="http://schemas.microsoft.com/office/powerpoint/2010/main" val="1448094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F2AB-A020-4967-84E9-D73BE9C11D6C}"/>
              </a:ext>
            </a:extLst>
          </p:cNvPr>
          <p:cNvSpPr>
            <a:spLocks noGrp="1"/>
          </p:cNvSpPr>
          <p:nvPr>
            <p:ph type="title"/>
          </p:nvPr>
        </p:nvSpPr>
        <p:spPr/>
        <p:txBody>
          <a:bodyPr/>
          <a:lstStyle/>
          <a:p>
            <a:r>
              <a:rPr lang="en-CA" dirty="0"/>
              <a:t>Sample Course Equivalency Databases</a:t>
            </a:r>
          </a:p>
        </p:txBody>
      </p:sp>
      <p:sp>
        <p:nvSpPr>
          <p:cNvPr id="3" name="Content Placeholder 2">
            <a:extLst>
              <a:ext uri="{FF2B5EF4-FFF2-40B4-BE49-F238E27FC236}">
                <a16:creationId xmlns:a16="http://schemas.microsoft.com/office/drawing/2014/main" id="{8B58D86F-076B-4E75-981A-992B0E1C2899}"/>
              </a:ext>
            </a:extLst>
          </p:cNvPr>
          <p:cNvSpPr>
            <a:spLocks noGrp="1"/>
          </p:cNvSpPr>
          <p:nvPr>
            <p:ph idx="1"/>
          </p:nvPr>
        </p:nvSpPr>
        <p:spPr/>
        <p:txBody>
          <a:bodyPr>
            <a:normAutofit fontScale="92500" lnSpcReduction="10000"/>
          </a:bodyPr>
          <a:lstStyle/>
          <a:p>
            <a:r>
              <a:rPr lang="en-CA" dirty="0"/>
              <a:t>University of Manitoba </a:t>
            </a:r>
          </a:p>
          <a:p>
            <a:pPr lvl="1"/>
            <a:r>
              <a:rPr lang="en-CA" dirty="0">
                <a:hlinkClick r:id="rId2"/>
              </a:rPr>
              <a:t>Transfer equivalency database</a:t>
            </a:r>
            <a:endParaRPr lang="en-CA" dirty="0"/>
          </a:p>
          <a:p>
            <a:pPr lvl="1"/>
            <a:r>
              <a:rPr lang="en-CA" dirty="0">
                <a:hlinkClick r:id="rId3"/>
              </a:rPr>
              <a:t>Exchange equivalency database</a:t>
            </a:r>
            <a:endParaRPr lang="en-CA" dirty="0"/>
          </a:p>
          <a:p>
            <a:r>
              <a:rPr lang="en-CA" dirty="0"/>
              <a:t>University of Lethbridge</a:t>
            </a:r>
          </a:p>
          <a:p>
            <a:pPr lvl="1"/>
            <a:r>
              <a:rPr lang="en-CA" dirty="0">
                <a:hlinkClick r:id="rId4"/>
              </a:rPr>
              <a:t>Transfer equivalency database</a:t>
            </a:r>
            <a:endParaRPr lang="en-CA" dirty="0"/>
          </a:p>
          <a:p>
            <a:r>
              <a:rPr lang="en-CA" dirty="0"/>
              <a:t>McGill University</a:t>
            </a:r>
          </a:p>
          <a:p>
            <a:pPr lvl="1"/>
            <a:r>
              <a:rPr lang="en-CA" dirty="0"/>
              <a:t>Exchange </a:t>
            </a:r>
            <a:r>
              <a:rPr lang="en-CA" dirty="0">
                <a:hlinkClick r:id="rId5"/>
              </a:rPr>
              <a:t>workflow system and equivalency database</a:t>
            </a:r>
            <a:endParaRPr lang="en-CA" dirty="0"/>
          </a:p>
          <a:p>
            <a:r>
              <a:rPr lang="en-CA" dirty="0"/>
              <a:t>Carleton University</a:t>
            </a:r>
          </a:p>
          <a:p>
            <a:pPr lvl="1"/>
            <a:r>
              <a:rPr lang="en-CA" dirty="0">
                <a:hlinkClick r:id="rId6"/>
              </a:rPr>
              <a:t>Exchange equivalency database</a:t>
            </a:r>
            <a:endParaRPr lang="en-CA" dirty="0"/>
          </a:p>
          <a:p>
            <a:r>
              <a:rPr lang="en-CA" dirty="0"/>
              <a:t>University of Saskatchewan</a:t>
            </a:r>
          </a:p>
          <a:p>
            <a:pPr lvl="1"/>
            <a:r>
              <a:rPr lang="en-CA" dirty="0">
                <a:hlinkClick r:id="rId7"/>
              </a:rPr>
              <a:t>Exchange equivalency database</a:t>
            </a:r>
            <a:endParaRPr lang="en-CA" dirty="0"/>
          </a:p>
        </p:txBody>
      </p:sp>
    </p:spTree>
    <p:extLst>
      <p:ext uri="{BB962C8B-B14F-4D97-AF65-F5344CB8AC3E}">
        <p14:creationId xmlns:p14="http://schemas.microsoft.com/office/powerpoint/2010/main" val="4157581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45" name="Picture 44" descr="A close up of a logo&#10;&#10;Description generated with very high confidence">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C26086EB-B977-4743-ACA3-BEBB5ECACD86}"/>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r>
              <a:rPr lang="en-US" dirty="0">
                <a:solidFill>
                  <a:srgbClr val="FFFFFF"/>
                </a:solidFill>
              </a:rPr>
              <a:t>External Service Providers</a:t>
            </a:r>
            <a:endParaRPr lang="en-US" kern="1200" dirty="0">
              <a:solidFill>
                <a:srgbClr val="FFFFFF"/>
              </a:solidFill>
            </a:endParaRPr>
          </a:p>
        </p:txBody>
      </p:sp>
      <p:pic>
        <p:nvPicPr>
          <p:cNvPr id="39" name="Picture 38" descr="A close up of a logo&#10;&#10;Description generated with very high confidence">
            <a:extLst>
              <a:ext uri="{FF2B5EF4-FFF2-40B4-BE49-F238E27FC236}">
                <a16:creationId xmlns:a16="http://schemas.microsoft.com/office/drawing/2014/main" id="{44103E67-D2AF-44D3-9CCE-60E235DCE53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721089"/>
            <a:ext cx="710248" cy="1138028"/>
          </a:xfrm>
          <a:prstGeom prst="rect">
            <a:avLst/>
          </a:prstGeom>
        </p:spPr>
      </p:pic>
      <p:pic>
        <p:nvPicPr>
          <p:cNvPr id="9" name="Picture 8">
            <a:extLst>
              <a:ext uri="{FF2B5EF4-FFF2-40B4-BE49-F238E27FC236}">
                <a16:creationId xmlns:a16="http://schemas.microsoft.com/office/drawing/2014/main" id="{5BEAF9E0-9918-4B94-805A-E04C2C686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10" name="TextBox 9">
            <a:extLst>
              <a:ext uri="{FF2B5EF4-FFF2-40B4-BE49-F238E27FC236}">
                <a16:creationId xmlns:a16="http://schemas.microsoft.com/office/drawing/2014/main" id="{2A73E4D8-3313-4B67-BB30-701CDF919C76}"/>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03456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8F10F8-F78F-4297-8603-28E56617ED6E}"/>
              </a:ext>
            </a:extLst>
          </p:cNvPr>
          <p:cNvSpPr>
            <a:spLocks noGrp="1"/>
          </p:cNvSpPr>
          <p:nvPr>
            <p:ph type="title"/>
          </p:nvPr>
        </p:nvSpPr>
        <p:spPr/>
        <p:txBody>
          <a:bodyPr/>
          <a:lstStyle/>
          <a:p>
            <a:r>
              <a:rPr lang="en-CA" dirty="0"/>
              <a:t>External Service Providers (e.g., WES, IQAS, etc.)</a:t>
            </a:r>
          </a:p>
        </p:txBody>
      </p:sp>
      <p:sp>
        <p:nvSpPr>
          <p:cNvPr id="5" name="Content Placeholder 4">
            <a:extLst>
              <a:ext uri="{FF2B5EF4-FFF2-40B4-BE49-F238E27FC236}">
                <a16:creationId xmlns:a16="http://schemas.microsoft.com/office/drawing/2014/main" id="{EF5CF28D-9ECB-4B1D-AD3D-70F10A2F68CE}"/>
              </a:ext>
            </a:extLst>
          </p:cNvPr>
          <p:cNvSpPr>
            <a:spLocks noGrp="1"/>
          </p:cNvSpPr>
          <p:nvPr>
            <p:ph idx="1"/>
          </p:nvPr>
        </p:nvSpPr>
        <p:spPr/>
        <p:txBody>
          <a:bodyPr/>
          <a:lstStyle/>
          <a:p>
            <a:r>
              <a:rPr lang="en-CA" dirty="0"/>
              <a:t>29% reported using an outside service provider to support early stage assessment (i.e., document and institutional verification processes); 63% reported managing the entire process  in-house</a:t>
            </a:r>
          </a:p>
          <a:p>
            <a:r>
              <a:rPr lang="en-CA" dirty="0"/>
              <a:t>Only 4 BC institutions reported using an external service provider; Ontario (57%) relies on these services the most</a:t>
            </a:r>
          </a:p>
          <a:p>
            <a:r>
              <a:rPr lang="en-CA" dirty="0"/>
              <a:t>Of those across Canada that use an external service provider, 83% reported using WES</a:t>
            </a:r>
          </a:p>
        </p:txBody>
      </p:sp>
    </p:spTree>
    <p:extLst>
      <p:ext uri="{BB962C8B-B14F-4D97-AF65-F5344CB8AC3E}">
        <p14:creationId xmlns:p14="http://schemas.microsoft.com/office/powerpoint/2010/main" val="423683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715FA-3B78-44E0-B826-A9B26A64E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17" name="TextBox 16">
            <a:extLst>
              <a:ext uri="{FF2B5EF4-FFF2-40B4-BE49-F238E27FC236}">
                <a16:creationId xmlns:a16="http://schemas.microsoft.com/office/drawing/2014/main" id="{1DF69961-7301-4CA8-84DB-38ECEB1B43DF}"/>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
        <p:nvSpPr>
          <p:cNvPr id="11" name="Title 1">
            <a:extLst>
              <a:ext uri="{FF2B5EF4-FFF2-40B4-BE49-F238E27FC236}">
                <a16:creationId xmlns:a16="http://schemas.microsoft.com/office/drawing/2014/main" id="{50E864A6-DC9E-4714-9AE4-3F3175824F8E}"/>
              </a:ext>
            </a:extLst>
          </p:cNvPr>
          <p:cNvSpPr txBox="1">
            <a:spLocks/>
          </p:cNvSpPr>
          <p:nvPr/>
        </p:nvSpPr>
        <p:spPr>
          <a:xfrm>
            <a:off x="323850" y="164102"/>
            <a:ext cx="2698750" cy="1258298"/>
          </a:xfrm>
          <a:prstGeom prst="rect">
            <a:avLst/>
          </a:prstGeom>
          <a:solidFill>
            <a:schemeClr val="bg1">
              <a:alpha val="75000"/>
            </a:schemeClr>
          </a:solidFill>
          <a:ln w="38100" cap="sq">
            <a:solidFill>
              <a:schemeClr val="tx1">
                <a:lumMod val="75000"/>
                <a:lumOff val="25000"/>
              </a:schemeClr>
            </a:solidFill>
            <a:miter lim="800000"/>
          </a:ln>
        </p:spPr>
        <p:txBody>
          <a:bodyPr vert="horz" wrap="square"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tx1"/>
                </a:solidFill>
                <a:latin typeface="Comic Sans MS" panose="030F0702030302020204" pitchFamily="66" charset="0"/>
                <a:ea typeface="+mj-ea"/>
                <a:cs typeface="+mj-cs"/>
              </a:defRPr>
            </a:lvl1pPr>
          </a:lstStyle>
          <a:p>
            <a:pPr algn="l"/>
            <a:r>
              <a:rPr lang="en-US" sz="2800" dirty="0">
                <a:latin typeface="+mj-lt"/>
              </a:rPr>
              <a:t>Services Provided by External Evaluator</a:t>
            </a:r>
          </a:p>
        </p:txBody>
      </p:sp>
      <p:graphicFrame>
        <p:nvGraphicFramePr>
          <p:cNvPr id="20" name="Content Placeholder 19">
            <a:extLst>
              <a:ext uri="{FF2B5EF4-FFF2-40B4-BE49-F238E27FC236}">
                <a16:creationId xmlns:a16="http://schemas.microsoft.com/office/drawing/2014/main" id="{F8AD3846-E7F1-469C-844C-AAA4A3B0A659}"/>
              </a:ext>
            </a:extLst>
          </p:cNvPr>
          <p:cNvGraphicFramePr>
            <a:graphicFrameLocks noGrp="1"/>
          </p:cNvGraphicFramePr>
          <p:nvPr>
            <p:ph idx="1"/>
            <p:extLst>
              <p:ext uri="{D42A27DB-BD31-4B8C-83A1-F6EECF244321}">
                <p14:modId xmlns:p14="http://schemas.microsoft.com/office/powerpoint/2010/main" val="314295136"/>
              </p:ext>
            </p:extLst>
          </p:nvPr>
        </p:nvGraphicFramePr>
        <p:xfrm>
          <a:off x="-1127760" y="341902"/>
          <a:ext cx="1088136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8D6D79C1-3663-4FCC-B4C7-74B0B96F1CC9}"/>
              </a:ext>
            </a:extLst>
          </p:cNvPr>
          <p:cNvGraphicFramePr/>
          <p:nvPr>
            <p:extLst>
              <p:ext uri="{D42A27DB-BD31-4B8C-83A1-F6EECF244321}">
                <p14:modId xmlns:p14="http://schemas.microsoft.com/office/powerpoint/2010/main" val="2713817748"/>
              </p:ext>
            </p:extLst>
          </p:nvPr>
        </p:nvGraphicFramePr>
        <p:xfrm>
          <a:off x="3760312" y="1580945"/>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2732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2BE19-2865-4012-ACE2-9BBBF3BF921F}"/>
              </a:ext>
            </a:extLst>
          </p:cNvPr>
          <p:cNvSpPr>
            <a:spLocks noGrp="1"/>
          </p:cNvSpPr>
          <p:nvPr>
            <p:ph type="title"/>
          </p:nvPr>
        </p:nvSpPr>
        <p:spPr/>
        <p:txBody>
          <a:bodyPr/>
          <a:lstStyle/>
          <a:p>
            <a:r>
              <a:rPr lang="en-CA" dirty="0"/>
              <a:t>External Service Provider: Benefits </a:t>
            </a:r>
          </a:p>
        </p:txBody>
      </p:sp>
      <p:sp>
        <p:nvSpPr>
          <p:cNvPr id="4" name="Content Placeholder 3">
            <a:extLst>
              <a:ext uri="{FF2B5EF4-FFF2-40B4-BE49-F238E27FC236}">
                <a16:creationId xmlns:a16="http://schemas.microsoft.com/office/drawing/2014/main" id="{419C6EED-5CD0-4923-969D-0A004FFB3223}"/>
              </a:ext>
            </a:extLst>
          </p:cNvPr>
          <p:cNvSpPr>
            <a:spLocks noGrp="1"/>
          </p:cNvSpPr>
          <p:nvPr>
            <p:ph idx="1"/>
          </p:nvPr>
        </p:nvSpPr>
        <p:spPr/>
        <p:txBody>
          <a:bodyPr/>
          <a:lstStyle/>
          <a:p>
            <a:pPr marL="0" indent="0" algn="ctr">
              <a:buNone/>
            </a:pPr>
            <a:r>
              <a:rPr lang="en-CA" b="1" dirty="0"/>
              <a:t>Respondents agreed or strongly agreed…</a:t>
            </a:r>
          </a:p>
          <a:p>
            <a:pPr marL="0" indent="0" algn="ctr">
              <a:buNone/>
            </a:pPr>
            <a:endParaRPr lang="en-CA" dirty="0"/>
          </a:p>
          <a:p>
            <a:pPr marL="0" indent="0" algn="ctr">
              <a:buNone/>
            </a:pPr>
            <a:r>
              <a:rPr lang="en-CA" dirty="0"/>
              <a:t>Cost effective for institution - 68%</a:t>
            </a:r>
          </a:p>
          <a:p>
            <a:pPr marL="0" indent="0" algn="ctr">
              <a:buNone/>
            </a:pPr>
            <a:r>
              <a:rPr lang="en-CA" dirty="0"/>
              <a:t>Ensures consistent evaluations - 87%</a:t>
            </a:r>
          </a:p>
          <a:p>
            <a:pPr marL="0" indent="0" algn="ctr">
              <a:buNone/>
            </a:pPr>
            <a:r>
              <a:rPr lang="en-CA" dirty="0"/>
              <a:t>Ensures expert review – 91%</a:t>
            </a:r>
          </a:p>
          <a:p>
            <a:pPr marL="0" indent="0" algn="ctr">
              <a:buNone/>
            </a:pPr>
            <a:r>
              <a:rPr lang="en-CA" dirty="0"/>
              <a:t>Ensures timely review - 59%</a:t>
            </a:r>
          </a:p>
          <a:p>
            <a:pPr marL="0" indent="0" algn="ctr">
              <a:buNone/>
            </a:pPr>
            <a:r>
              <a:rPr lang="en-CA" dirty="0"/>
              <a:t>Improves efficiencies – 86%</a:t>
            </a:r>
          </a:p>
        </p:txBody>
      </p:sp>
    </p:spTree>
    <p:extLst>
      <p:ext uri="{BB962C8B-B14F-4D97-AF65-F5344CB8AC3E}">
        <p14:creationId xmlns:p14="http://schemas.microsoft.com/office/powerpoint/2010/main" val="206653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3D09-F1C4-481F-93B0-ED91BD7D8130}"/>
              </a:ext>
            </a:extLst>
          </p:cNvPr>
          <p:cNvSpPr>
            <a:spLocks noGrp="1"/>
          </p:cNvSpPr>
          <p:nvPr>
            <p:ph type="title"/>
          </p:nvPr>
        </p:nvSpPr>
        <p:spPr/>
        <p:txBody>
          <a:bodyPr/>
          <a:lstStyle/>
          <a:p>
            <a:r>
              <a:rPr lang="en-CA" dirty="0"/>
              <a:t>External Service Provider Recommendation </a:t>
            </a:r>
          </a:p>
        </p:txBody>
      </p:sp>
      <p:sp>
        <p:nvSpPr>
          <p:cNvPr id="3" name="Content Placeholder 2">
            <a:extLst>
              <a:ext uri="{FF2B5EF4-FFF2-40B4-BE49-F238E27FC236}">
                <a16:creationId xmlns:a16="http://schemas.microsoft.com/office/drawing/2014/main" id="{32F4B6D1-E856-4EC2-B4B3-A18B387A682E}"/>
              </a:ext>
            </a:extLst>
          </p:cNvPr>
          <p:cNvSpPr>
            <a:spLocks noGrp="1"/>
          </p:cNvSpPr>
          <p:nvPr>
            <p:ph idx="1"/>
          </p:nvPr>
        </p:nvSpPr>
        <p:spPr>
          <a:xfrm>
            <a:off x="1231900" y="2908300"/>
            <a:ext cx="10121900" cy="3325108"/>
          </a:xfrm>
        </p:spPr>
        <p:txBody>
          <a:bodyPr numCol="2">
            <a:normAutofit/>
          </a:bodyPr>
          <a:lstStyle/>
          <a:p>
            <a:pPr marL="0" indent="0">
              <a:buNone/>
            </a:pPr>
            <a:r>
              <a:rPr lang="en-CA" b="1" dirty="0">
                <a:solidFill>
                  <a:srgbClr val="C00000"/>
                </a:solidFill>
              </a:rPr>
              <a:t>All respondents (78)</a:t>
            </a:r>
          </a:p>
          <a:p>
            <a:r>
              <a:rPr lang="en-CA" dirty="0"/>
              <a:t>25% Agreed or strongly agreed</a:t>
            </a:r>
          </a:p>
          <a:p>
            <a:r>
              <a:rPr lang="en-CA" dirty="0"/>
              <a:t>44% Disagreed or strongly disagreed</a:t>
            </a:r>
          </a:p>
          <a:p>
            <a:r>
              <a:rPr lang="en-CA" dirty="0"/>
              <a:t>26% Neutral</a:t>
            </a:r>
          </a:p>
          <a:p>
            <a:r>
              <a:rPr lang="en-CA" dirty="0"/>
              <a:t>6% Did not know</a:t>
            </a:r>
          </a:p>
          <a:p>
            <a:pPr marL="0" indent="0">
              <a:buNone/>
            </a:pPr>
            <a:r>
              <a:rPr lang="en-CA" b="1" dirty="0">
                <a:solidFill>
                  <a:srgbClr val="C00000"/>
                </a:solidFill>
              </a:rPr>
              <a:t>Those that used them (22)</a:t>
            </a:r>
          </a:p>
          <a:p>
            <a:r>
              <a:rPr lang="en-CA" dirty="0"/>
              <a:t>32% Agreed or strongly agreed </a:t>
            </a:r>
          </a:p>
          <a:p>
            <a:r>
              <a:rPr lang="en-CA" dirty="0"/>
              <a:t>32% Neutral</a:t>
            </a:r>
          </a:p>
          <a:p>
            <a:r>
              <a:rPr lang="en-CA" dirty="0"/>
              <a:t>36% Disagreed or strongly disagreed</a:t>
            </a:r>
          </a:p>
        </p:txBody>
      </p:sp>
      <p:sp>
        <p:nvSpPr>
          <p:cNvPr id="4" name="Rectangle 3">
            <a:extLst>
              <a:ext uri="{FF2B5EF4-FFF2-40B4-BE49-F238E27FC236}">
                <a16:creationId xmlns:a16="http://schemas.microsoft.com/office/drawing/2014/main" id="{AE6EAE7F-D10D-49F5-B7B4-2A9F30B2AC9E}"/>
              </a:ext>
            </a:extLst>
          </p:cNvPr>
          <p:cNvSpPr/>
          <p:nvPr/>
        </p:nvSpPr>
        <p:spPr>
          <a:xfrm>
            <a:off x="698500" y="1690688"/>
            <a:ext cx="10515600" cy="954107"/>
          </a:xfrm>
          <a:prstGeom prst="rect">
            <a:avLst/>
          </a:prstGeom>
        </p:spPr>
        <p:txBody>
          <a:bodyPr wrap="square">
            <a:spAutoFit/>
          </a:bodyPr>
          <a:lstStyle/>
          <a:p>
            <a:pPr algn="ctr"/>
            <a:r>
              <a:rPr lang="en-CA" sz="2800" b="1" dirty="0">
                <a:latin typeface="Comic Sans MS" panose="030F0702030302020204" pitchFamily="66" charset="0"/>
              </a:rPr>
              <a:t>Use an external service provider to enhance transfer or exchange credit assessment of international documents.</a:t>
            </a:r>
          </a:p>
        </p:txBody>
      </p:sp>
    </p:spTree>
    <p:extLst>
      <p:ext uri="{BB962C8B-B14F-4D97-AF65-F5344CB8AC3E}">
        <p14:creationId xmlns:p14="http://schemas.microsoft.com/office/powerpoint/2010/main" val="273975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picture containing LEGO, toy, indoor, table&#10;&#10;Description generated with very high confidence">
            <a:extLst>
              <a:ext uri="{FF2B5EF4-FFF2-40B4-BE49-F238E27FC236}">
                <a16:creationId xmlns:a16="http://schemas.microsoft.com/office/drawing/2014/main" id="{8FC69F61-CBF5-461D-8816-C9936AA941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9582" y="1395730"/>
            <a:ext cx="5575618" cy="5575618"/>
          </a:xfrm>
        </p:spPr>
      </p:pic>
      <p:sp>
        <p:nvSpPr>
          <p:cNvPr id="2" name="Title 1">
            <a:extLst>
              <a:ext uri="{FF2B5EF4-FFF2-40B4-BE49-F238E27FC236}">
                <a16:creationId xmlns:a16="http://schemas.microsoft.com/office/drawing/2014/main" id="{7E58E536-4D0D-4C87-ADDB-B448F87FF130}"/>
              </a:ext>
            </a:extLst>
          </p:cNvPr>
          <p:cNvSpPr>
            <a:spLocks noGrp="1"/>
          </p:cNvSpPr>
          <p:nvPr>
            <p:ph type="title"/>
          </p:nvPr>
        </p:nvSpPr>
        <p:spPr>
          <a:xfrm>
            <a:off x="838200" y="365125"/>
            <a:ext cx="10515600" cy="1857375"/>
          </a:xfrm>
        </p:spPr>
        <p:txBody>
          <a:bodyPr>
            <a:normAutofit fontScale="90000"/>
          </a:bodyPr>
          <a:lstStyle/>
          <a:p>
            <a:r>
              <a:rPr lang="en-CA" dirty="0">
                <a:solidFill>
                  <a:srgbClr val="C00000"/>
                </a:solidFill>
              </a:rPr>
              <a:t>Reflection: </a:t>
            </a:r>
            <a:r>
              <a:rPr lang="en-CA" dirty="0"/>
              <a:t>Collaborating with Trusted Partners is Key for Enhancing Transfer and Exchange Credit Assessment of International Documents</a:t>
            </a:r>
          </a:p>
        </p:txBody>
      </p:sp>
    </p:spTree>
    <p:extLst>
      <p:ext uri="{BB962C8B-B14F-4D97-AF65-F5344CB8AC3E}">
        <p14:creationId xmlns:p14="http://schemas.microsoft.com/office/powerpoint/2010/main" val="281956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FEEB-901C-40DF-B3EF-1F75E2F32A76}"/>
              </a:ext>
            </a:extLst>
          </p:cNvPr>
          <p:cNvSpPr>
            <a:spLocks noGrp="1"/>
          </p:cNvSpPr>
          <p:nvPr>
            <p:ph type="title"/>
          </p:nvPr>
        </p:nvSpPr>
        <p:spPr/>
        <p:txBody>
          <a:bodyPr/>
          <a:lstStyle/>
          <a:p>
            <a:r>
              <a:rPr lang="en-CA" dirty="0"/>
              <a:t>Research Impetus</a:t>
            </a:r>
          </a:p>
        </p:txBody>
      </p:sp>
      <p:sp>
        <p:nvSpPr>
          <p:cNvPr id="3" name="Content Placeholder 2">
            <a:extLst>
              <a:ext uri="{FF2B5EF4-FFF2-40B4-BE49-F238E27FC236}">
                <a16:creationId xmlns:a16="http://schemas.microsoft.com/office/drawing/2014/main" id="{01E72321-3C08-467D-918F-2A6DC90A0EA9}"/>
              </a:ext>
            </a:extLst>
          </p:cNvPr>
          <p:cNvSpPr>
            <a:spLocks noGrp="1"/>
          </p:cNvSpPr>
          <p:nvPr>
            <p:ph idx="1"/>
          </p:nvPr>
        </p:nvSpPr>
        <p:spPr/>
        <p:txBody>
          <a:bodyPr/>
          <a:lstStyle/>
          <a:p>
            <a:r>
              <a:rPr lang="en-CA" dirty="0"/>
              <a:t>BCCAT </a:t>
            </a:r>
            <a:r>
              <a:rPr lang="en-CA" dirty="0">
                <a:hlinkClick r:id="rId3"/>
              </a:rPr>
              <a:t>Study</a:t>
            </a:r>
            <a:r>
              <a:rPr lang="en-CA" dirty="0"/>
              <a:t> - </a:t>
            </a:r>
            <a:r>
              <a:rPr lang="en-CA" i="1" dirty="0"/>
              <a:t>Transfer Credit Assessment: A Survey of Institutional Practices (January 2015)</a:t>
            </a:r>
          </a:p>
          <a:p>
            <a:pPr lvl="1"/>
            <a:r>
              <a:rPr lang="en-CA" dirty="0"/>
              <a:t>examined transfer credit practices at BC member institutions</a:t>
            </a:r>
          </a:p>
          <a:p>
            <a:pPr lvl="1"/>
            <a:r>
              <a:rPr lang="en-CA" dirty="0"/>
              <a:t>“assessment of international transfer courses could serve as a focus for future research” (p. 7).</a:t>
            </a:r>
          </a:p>
          <a:p>
            <a:r>
              <a:rPr lang="en-CA" dirty="0"/>
              <a:t>BC International Education </a:t>
            </a:r>
            <a:r>
              <a:rPr lang="en-CA" dirty="0">
                <a:hlinkClick r:id="rId4"/>
              </a:rPr>
              <a:t>Strategy</a:t>
            </a:r>
            <a:r>
              <a:rPr lang="en-CA" dirty="0"/>
              <a:t> </a:t>
            </a:r>
          </a:p>
          <a:p>
            <a:r>
              <a:rPr lang="en-CA" dirty="0"/>
              <a:t>Transfer &amp; Articulation Committee, BCCAT</a:t>
            </a:r>
          </a:p>
        </p:txBody>
      </p:sp>
    </p:spTree>
    <p:extLst>
      <p:ext uri="{BB962C8B-B14F-4D97-AF65-F5344CB8AC3E}">
        <p14:creationId xmlns:p14="http://schemas.microsoft.com/office/powerpoint/2010/main" val="4270444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C266-80F6-49A7-87C5-4F79A87E05F7}"/>
              </a:ext>
            </a:extLst>
          </p:cNvPr>
          <p:cNvSpPr>
            <a:spLocks noGrp="1"/>
          </p:cNvSpPr>
          <p:nvPr>
            <p:ph type="title"/>
          </p:nvPr>
        </p:nvSpPr>
        <p:spPr/>
        <p:txBody>
          <a:bodyPr/>
          <a:lstStyle/>
          <a:p>
            <a:r>
              <a:rPr lang="en-CA" dirty="0"/>
              <a:t>Emerging Considerations &amp; Supports</a:t>
            </a:r>
          </a:p>
        </p:txBody>
      </p:sp>
      <p:sp>
        <p:nvSpPr>
          <p:cNvPr id="3" name="Content Placeholder 2">
            <a:extLst>
              <a:ext uri="{FF2B5EF4-FFF2-40B4-BE49-F238E27FC236}">
                <a16:creationId xmlns:a16="http://schemas.microsoft.com/office/drawing/2014/main" id="{41D0EDAB-9F08-475C-9220-AE2892D76081}"/>
              </a:ext>
            </a:extLst>
          </p:cNvPr>
          <p:cNvSpPr>
            <a:spLocks noGrp="1"/>
          </p:cNvSpPr>
          <p:nvPr>
            <p:ph idx="1"/>
          </p:nvPr>
        </p:nvSpPr>
        <p:spPr/>
        <p:txBody>
          <a:bodyPr>
            <a:normAutofit/>
          </a:bodyPr>
          <a:lstStyle/>
          <a:p>
            <a:r>
              <a:rPr lang="en-CA" dirty="0"/>
              <a:t>Lisbon Recognition Convention  - Global Convention</a:t>
            </a:r>
          </a:p>
          <a:p>
            <a:r>
              <a:rPr lang="en-CA" dirty="0"/>
              <a:t>Digitization</a:t>
            </a:r>
          </a:p>
          <a:p>
            <a:r>
              <a:rPr lang="en-CA"/>
              <a:t>European </a:t>
            </a:r>
            <a:r>
              <a:rPr lang="en-CA" dirty="0"/>
              <a:t>Qualifications Passport for Refugees Project</a:t>
            </a:r>
          </a:p>
          <a:p>
            <a:endParaRPr lang="en-CA" dirty="0"/>
          </a:p>
        </p:txBody>
      </p:sp>
      <p:sp>
        <p:nvSpPr>
          <p:cNvPr id="4" name="Rectangle 3">
            <a:extLst>
              <a:ext uri="{FF2B5EF4-FFF2-40B4-BE49-F238E27FC236}">
                <a16:creationId xmlns:a16="http://schemas.microsoft.com/office/drawing/2014/main" id="{AA35A011-528F-4200-9365-30BF4D3B4E00}"/>
              </a:ext>
            </a:extLst>
          </p:cNvPr>
          <p:cNvSpPr/>
          <p:nvPr/>
        </p:nvSpPr>
        <p:spPr>
          <a:xfrm>
            <a:off x="1490993" y="6286290"/>
            <a:ext cx="5468607" cy="461665"/>
          </a:xfrm>
          <a:prstGeom prst="rect">
            <a:avLst/>
          </a:prstGeom>
        </p:spPr>
        <p:txBody>
          <a:bodyPr wrap="square">
            <a:spAutoFit/>
          </a:bodyPr>
          <a:lstStyle/>
          <a:p>
            <a:pPr algn="ctr"/>
            <a:r>
              <a:rPr lang="en-CA" sz="1200" dirty="0"/>
              <a:t>Sources: Council of Europe, 2018; World Education Services Canada 2018; Leeuw, H. and </a:t>
            </a:r>
            <a:r>
              <a:rPr lang="en-CA" sz="1200" dirty="0" err="1"/>
              <a:t>Skjerven</a:t>
            </a:r>
            <a:r>
              <a:rPr lang="en-CA" sz="1200" dirty="0"/>
              <a:t>, S.A. December 1, 2017</a:t>
            </a:r>
          </a:p>
        </p:txBody>
      </p:sp>
    </p:spTree>
    <p:extLst>
      <p:ext uri="{BB962C8B-B14F-4D97-AF65-F5344CB8AC3E}">
        <p14:creationId xmlns:p14="http://schemas.microsoft.com/office/powerpoint/2010/main" val="887065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40BE-535F-498C-B578-4662DF118B5A}"/>
              </a:ext>
            </a:extLst>
          </p:cNvPr>
          <p:cNvSpPr>
            <a:spLocks noGrp="1"/>
          </p:cNvSpPr>
          <p:nvPr>
            <p:ph type="title"/>
          </p:nvPr>
        </p:nvSpPr>
        <p:spPr/>
        <p:txBody>
          <a:bodyPr/>
          <a:lstStyle/>
          <a:p>
            <a:r>
              <a:rPr lang="en-CA" dirty="0"/>
              <a:t>Lisbon Recognition Convention (LRC)/ Global Convention – Best Practice</a:t>
            </a:r>
          </a:p>
        </p:txBody>
      </p:sp>
      <p:sp>
        <p:nvSpPr>
          <p:cNvPr id="3" name="Content Placeholder 2">
            <a:extLst>
              <a:ext uri="{FF2B5EF4-FFF2-40B4-BE49-F238E27FC236}">
                <a16:creationId xmlns:a16="http://schemas.microsoft.com/office/drawing/2014/main" id="{63207C7D-CBBF-4977-837A-6AE0EA0D787F}"/>
              </a:ext>
            </a:extLst>
          </p:cNvPr>
          <p:cNvSpPr>
            <a:spLocks noGrp="1"/>
          </p:cNvSpPr>
          <p:nvPr>
            <p:ph idx="1"/>
          </p:nvPr>
        </p:nvSpPr>
        <p:spPr/>
        <p:txBody>
          <a:bodyPr>
            <a:normAutofit fontScale="92500" lnSpcReduction="10000"/>
          </a:bodyPr>
          <a:lstStyle/>
          <a:p>
            <a:r>
              <a:rPr lang="en-CA" dirty="0"/>
              <a:t>LRC ratified by Canadian government</a:t>
            </a:r>
          </a:p>
          <a:p>
            <a:r>
              <a:rPr lang="en-CA" dirty="0"/>
              <a:t>Assessments of educational documents need to occur in accordance with quality assured and auditable practices, be timely, and granted unless substantial difference exists. </a:t>
            </a:r>
          </a:p>
          <a:p>
            <a:r>
              <a:rPr lang="en-CA" dirty="0"/>
              <a:t>Embeds institutional autonomy </a:t>
            </a:r>
          </a:p>
          <a:p>
            <a:r>
              <a:rPr lang="en-CA" dirty="0"/>
              <a:t>Adherence expected to core principles:</a:t>
            </a:r>
          </a:p>
          <a:p>
            <a:pPr lvl="1"/>
            <a:r>
              <a:rPr lang="en-CA" dirty="0"/>
              <a:t>Providing adequate and clear information on assessment requirements</a:t>
            </a:r>
          </a:p>
          <a:p>
            <a:pPr lvl="1"/>
            <a:r>
              <a:rPr lang="en-CA" dirty="0"/>
              <a:t>Using transparent, coherent, and reliable procedures and assessment criteria </a:t>
            </a:r>
          </a:p>
          <a:p>
            <a:pPr lvl="1"/>
            <a:r>
              <a:rPr lang="en-CA" dirty="0"/>
              <a:t>Extending mutual recognition of academic credentials and qualifications unless substantial differences in requirements is demonstrated</a:t>
            </a:r>
          </a:p>
          <a:p>
            <a:pPr lvl="1"/>
            <a:r>
              <a:rPr lang="en-CA" dirty="0"/>
              <a:t>Justifying recognition refusals</a:t>
            </a:r>
          </a:p>
        </p:txBody>
      </p:sp>
      <p:sp>
        <p:nvSpPr>
          <p:cNvPr id="4" name="TextBox 3">
            <a:extLst>
              <a:ext uri="{FF2B5EF4-FFF2-40B4-BE49-F238E27FC236}">
                <a16:creationId xmlns:a16="http://schemas.microsoft.com/office/drawing/2014/main" id="{894CD375-E2C4-417F-927F-0D52D6E205D4}"/>
              </a:ext>
            </a:extLst>
          </p:cNvPr>
          <p:cNvSpPr txBox="1"/>
          <p:nvPr/>
        </p:nvSpPr>
        <p:spPr>
          <a:xfrm>
            <a:off x="7950200" y="6190104"/>
            <a:ext cx="3505200" cy="276999"/>
          </a:xfrm>
          <a:prstGeom prst="rect">
            <a:avLst/>
          </a:prstGeom>
          <a:noFill/>
        </p:spPr>
        <p:txBody>
          <a:bodyPr wrap="square" rtlCol="0">
            <a:spAutoFit/>
          </a:bodyPr>
          <a:lstStyle/>
          <a:p>
            <a:pPr algn="r"/>
            <a:r>
              <a:rPr lang="en-CA" sz="1200" dirty="0"/>
              <a:t>(Source: CICIC, 1997-2018)</a:t>
            </a:r>
          </a:p>
        </p:txBody>
      </p:sp>
    </p:spTree>
    <p:extLst>
      <p:ext uri="{BB962C8B-B14F-4D97-AF65-F5344CB8AC3E}">
        <p14:creationId xmlns:p14="http://schemas.microsoft.com/office/powerpoint/2010/main" val="2221113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065D-BAF5-417D-943A-D548DAF1009D}"/>
              </a:ext>
            </a:extLst>
          </p:cNvPr>
          <p:cNvSpPr>
            <a:spLocks noGrp="1"/>
          </p:cNvSpPr>
          <p:nvPr>
            <p:ph type="title"/>
          </p:nvPr>
        </p:nvSpPr>
        <p:spPr/>
        <p:txBody>
          <a:bodyPr/>
          <a:lstStyle/>
          <a:p>
            <a:r>
              <a:rPr lang="en-CA" dirty="0"/>
              <a:t>Common Approach: Substantial Equivalence</a:t>
            </a:r>
          </a:p>
        </p:txBody>
      </p:sp>
      <p:sp>
        <p:nvSpPr>
          <p:cNvPr id="3" name="Content Placeholder 2">
            <a:extLst>
              <a:ext uri="{FF2B5EF4-FFF2-40B4-BE49-F238E27FC236}">
                <a16:creationId xmlns:a16="http://schemas.microsoft.com/office/drawing/2014/main" id="{BEB35314-8184-45F7-B0EB-172F2D35A7D4}"/>
              </a:ext>
            </a:extLst>
          </p:cNvPr>
          <p:cNvSpPr>
            <a:spLocks noGrp="1"/>
          </p:cNvSpPr>
          <p:nvPr>
            <p:ph idx="1"/>
          </p:nvPr>
        </p:nvSpPr>
        <p:spPr/>
        <p:txBody>
          <a:bodyPr>
            <a:normAutofit/>
          </a:bodyPr>
          <a:lstStyle/>
          <a:p>
            <a:r>
              <a:rPr lang="en-CA" dirty="0"/>
              <a:t>Strict adherence to establishing direct equivalence to what an institution offers as the determining principle for recognition</a:t>
            </a:r>
          </a:p>
          <a:p>
            <a:r>
              <a:rPr lang="en-CA" dirty="0"/>
              <a:t>“if we demand that the foreign qualification should be identical, or equivalent in every respect, to our own qualifications, we needlessly close the door to people who would stand a fair chance of succeeding in our own universities and working life…. UN member nations have a moral obligation to facilitate the recognition of foreign qualifications to make freedom of movement possible.”</a:t>
            </a:r>
          </a:p>
        </p:txBody>
      </p:sp>
      <p:sp>
        <p:nvSpPr>
          <p:cNvPr id="4" name="Rectangle 3">
            <a:extLst>
              <a:ext uri="{FF2B5EF4-FFF2-40B4-BE49-F238E27FC236}">
                <a16:creationId xmlns:a16="http://schemas.microsoft.com/office/drawing/2014/main" id="{637453BD-FD77-417A-B919-89A3DA71BFEC}"/>
              </a:ext>
            </a:extLst>
          </p:cNvPr>
          <p:cNvSpPr/>
          <p:nvPr/>
        </p:nvSpPr>
        <p:spPr>
          <a:xfrm>
            <a:off x="2120900" y="6027003"/>
            <a:ext cx="4673600" cy="830997"/>
          </a:xfrm>
          <a:prstGeom prst="rect">
            <a:avLst/>
          </a:prstGeom>
        </p:spPr>
        <p:txBody>
          <a:bodyPr wrap="square">
            <a:spAutoFit/>
          </a:bodyPr>
          <a:lstStyle/>
          <a:p>
            <a:pPr algn="r"/>
            <a:r>
              <a:rPr lang="en-CA" sz="1200" dirty="0"/>
              <a:t>(Source: A Global Convention on the Recognition of Higher Education Qualifications</a:t>
            </a:r>
          </a:p>
          <a:p>
            <a:pPr algn="r"/>
            <a:r>
              <a:rPr lang="en-CA" sz="1200" dirty="0"/>
              <a:t>By </a:t>
            </a:r>
            <a:r>
              <a:rPr lang="en-CA" sz="1200" dirty="0" err="1"/>
              <a:t>Stig</a:t>
            </a:r>
            <a:r>
              <a:rPr lang="en-CA" sz="1200" dirty="0"/>
              <a:t> Arne </a:t>
            </a:r>
            <a:r>
              <a:rPr lang="en-CA" sz="1200" dirty="0" err="1"/>
              <a:t>Skjerven</a:t>
            </a:r>
            <a:r>
              <a:rPr lang="en-CA" sz="1200" dirty="0"/>
              <a:t>, Director of Foreign Education, NOKUT (Norwegian ENIC-NARIC) / President of the ENIC Bureau</a:t>
            </a:r>
          </a:p>
        </p:txBody>
      </p:sp>
    </p:spTree>
    <p:extLst>
      <p:ext uri="{BB962C8B-B14F-4D97-AF65-F5344CB8AC3E}">
        <p14:creationId xmlns:p14="http://schemas.microsoft.com/office/powerpoint/2010/main" val="3717406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82C0-0984-4C4F-BF97-9CA85B7BEC62}"/>
              </a:ext>
            </a:extLst>
          </p:cNvPr>
          <p:cNvSpPr>
            <a:spLocks noGrp="1"/>
          </p:cNvSpPr>
          <p:nvPr>
            <p:ph type="title"/>
          </p:nvPr>
        </p:nvSpPr>
        <p:spPr/>
        <p:txBody>
          <a:bodyPr/>
          <a:lstStyle/>
          <a:p>
            <a:r>
              <a:rPr lang="en-CA" dirty="0"/>
              <a:t>Best Practice Evaluation Approach (LRC/ Global Convention)</a:t>
            </a:r>
          </a:p>
        </p:txBody>
      </p:sp>
      <p:sp>
        <p:nvSpPr>
          <p:cNvPr id="3" name="Content Placeholder 2">
            <a:extLst>
              <a:ext uri="{FF2B5EF4-FFF2-40B4-BE49-F238E27FC236}">
                <a16:creationId xmlns:a16="http://schemas.microsoft.com/office/drawing/2014/main" id="{11D5600B-ED4B-438C-AAF7-9128C22F0041}"/>
              </a:ext>
            </a:extLst>
          </p:cNvPr>
          <p:cNvSpPr>
            <a:spLocks noGrp="1"/>
          </p:cNvSpPr>
          <p:nvPr>
            <p:ph idx="1"/>
          </p:nvPr>
        </p:nvSpPr>
        <p:spPr/>
        <p:txBody>
          <a:bodyPr>
            <a:normAutofit/>
          </a:bodyPr>
          <a:lstStyle/>
          <a:p>
            <a:r>
              <a:rPr lang="en-CA" b="1" dirty="0"/>
              <a:t>Substantial Difference</a:t>
            </a:r>
            <a:r>
              <a:rPr lang="en-CA" dirty="0"/>
              <a:t>: “[D]</a:t>
            </a:r>
            <a:r>
              <a:rPr lang="en-CA" dirty="0" err="1"/>
              <a:t>ifferences</a:t>
            </a:r>
            <a:r>
              <a:rPr lang="en-CA" dirty="0"/>
              <a:t> between the foreign qualification and the national qualification that are so significant, that they would most likely prevent the applicant from succeeding in the desired activity such as further study, research activities or employment.”</a:t>
            </a:r>
          </a:p>
          <a:p>
            <a:r>
              <a:rPr lang="en-CA" dirty="0"/>
              <a:t>Focus on learning outcomes and quality assurance; duration differences should not preclude granting credit (European Area of Recognition Manual, 2012)</a:t>
            </a:r>
          </a:p>
          <a:p>
            <a:endParaRPr lang="en-CA" dirty="0"/>
          </a:p>
        </p:txBody>
      </p:sp>
      <p:sp>
        <p:nvSpPr>
          <p:cNvPr id="4" name="Rectangle 3">
            <a:extLst>
              <a:ext uri="{FF2B5EF4-FFF2-40B4-BE49-F238E27FC236}">
                <a16:creationId xmlns:a16="http://schemas.microsoft.com/office/drawing/2014/main" id="{9240AD01-F396-49A7-BA88-46C3C571C9D5}"/>
              </a:ext>
            </a:extLst>
          </p:cNvPr>
          <p:cNvSpPr/>
          <p:nvPr/>
        </p:nvSpPr>
        <p:spPr>
          <a:xfrm>
            <a:off x="3638148" y="6354375"/>
            <a:ext cx="2457852" cy="276999"/>
          </a:xfrm>
          <a:prstGeom prst="rect">
            <a:avLst/>
          </a:prstGeom>
        </p:spPr>
        <p:txBody>
          <a:bodyPr wrap="none">
            <a:spAutoFit/>
          </a:bodyPr>
          <a:lstStyle/>
          <a:p>
            <a:pPr algn="r"/>
            <a:r>
              <a:rPr lang="en-CA" sz="1200" dirty="0"/>
              <a:t>(Source: enic-naric.net 2014-2016a) </a:t>
            </a:r>
          </a:p>
        </p:txBody>
      </p:sp>
    </p:spTree>
    <p:extLst>
      <p:ext uri="{BB962C8B-B14F-4D97-AF65-F5344CB8AC3E}">
        <p14:creationId xmlns:p14="http://schemas.microsoft.com/office/powerpoint/2010/main" val="26102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82C0-0984-4C4F-BF97-9CA85B7BEC62}"/>
              </a:ext>
            </a:extLst>
          </p:cNvPr>
          <p:cNvSpPr>
            <a:spLocks noGrp="1"/>
          </p:cNvSpPr>
          <p:nvPr>
            <p:ph type="title"/>
          </p:nvPr>
        </p:nvSpPr>
        <p:spPr/>
        <p:txBody>
          <a:bodyPr/>
          <a:lstStyle/>
          <a:p>
            <a:r>
              <a:rPr lang="en-CA" dirty="0"/>
              <a:t>Best Practice Approach (LRC/ Global Convention)</a:t>
            </a:r>
          </a:p>
        </p:txBody>
      </p:sp>
      <p:sp>
        <p:nvSpPr>
          <p:cNvPr id="3" name="Content Placeholder 2">
            <a:extLst>
              <a:ext uri="{FF2B5EF4-FFF2-40B4-BE49-F238E27FC236}">
                <a16:creationId xmlns:a16="http://schemas.microsoft.com/office/drawing/2014/main" id="{11D5600B-ED4B-438C-AAF7-9128C22F0041}"/>
              </a:ext>
            </a:extLst>
          </p:cNvPr>
          <p:cNvSpPr>
            <a:spLocks noGrp="1"/>
          </p:cNvSpPr>
          <p:nvPr>
            <p:ph idx="1"/>
          </p:nvPr>
        </p:nvSpPr>
        <p:spPr/>
        <p:txBody>
          <a:bodyPr>
            <a:normAutofit/>
          </a:bodyPr>
          <a:lstStyle/>
          <a:p>
            <a:r>
              <a:rPr lang="en-CA" b="1" dirty="0"/>
              <a:t>Non-Substantial Difference: </a:t>
            </a:r>
            <a:r>
              <a:rPr lang="en-CA" dirty="0"/>
              <a:t>“[A]n applicant … seeking recognition for a purpose which is in line with the outcomes of his[/her] qualification (such as admission to a master’s programme in history on the basis of a bachelor’s degree in history) … [If this alignment exists] no substantial differences exist between the qualification of the applicant and the required one.</a:t>
            </a:r>
          </a:p>
          <a:p>
            <a:endParaRPr lang="en-CA" dirty="0"/>
          </a:p>
        </p:txBody>
      </p:sp>
      <p:sp>
        <p:nvSpPr>
          <p:cNvPr id="4" name="Rectangle 3">
            <a:extLst>
              <a:ext uri="{FF2B5EF4-FFF2-40B4-BE49-F238E27FC236}">
                <a16:creationId xmlns:a16="http://schemas.microsoft.com/office/drawing/2014/main" id="{9240AD01-F396-49A7-BA88-46C3C571C9D5}"/>
              </a:ext>
            </a:extLst>
          </p:cNvPr>
          <p:cNvSpPr/>
          <p:nvPr/>
        </p:nvSpPr>
        <p:spPr>
          <a:xfrm>
            <a:off x="3638148" y="6354375"/>
            <a:ext cx="2457852" cy="276999"/>
          </a:xfrm>
          <a:prstGeom prst="rect">
            <a:avLst/>
          </a:prstGeom>
        </p:spPr>
        <p:txBody>
          <a:bodyPr wrap="none">
            <a:spAutoFit/>
          </a:bodyPr>
          <a:lstStyle/>
          <a:p>
            <a:pPr algn="r"/>
            <a:r>
              <a:rPr lang="en-CA" sz="1200" dirty="0"/>
              <a:t>(Source: enic-naric.net 2014-2016a) </a:t>
            </a:r>
          </a:p>
        </p:txBody>
      </p:sp>
    </p:spTree>
    <p:extLst>
      <p:ext uri="{BB962C8B-B14F-4D97-AF65-F5344CB8AC3E}">
        <p14:creationId xmlns:p14="http://schemas.microsoft.com/office/powerpoint/2010/main" val="5685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7F22-B376-45AA-B130-DF27ECBB9894}"/>
              </a:ext>
            </a:extLst>
          </p:cNvPr>
          <p:cNvSpPr>
            <a:spLocks noGrp="1"/>
          </p:cNvSpPr>
          <p:nvPr>
            <p:ph type="title"/>
          </p:nvPr>
        </p:nvSpPr>
        <p:spPr/>
        <p:txBody>
          <a:bodyPr/>
          <a:lstStyle/>
          <a:p>
            <a:r>
              <a:rPr lang="en-CA" dirty="0"/>
              <a:t>Global Convention</a:t>
            </a:r>
          </a:p>
        </p:txBody>
      </p:sp>
      <p:sp>
        <p:nvSpPr>
          <p:cNvPr id="3" name="Content Placeholder 2">
            <a:extLst>
              <a:ext uri="{FF2B5EF4-FFF2-40B4-BE49-F238E27FC236}">
                <a16:creationId xmlns:a16="http://schemas.microsoft.com/office/drawing/2014/main" id="{17B50BBC-703F-42E4-8F64-E060527B2E73}"/>
              </a:ext>
            </a:extLst>
          </p:cNvPr>
          <p:cNvSpPr>
            <a:spLocks noGrp="1"/>
          </p:cNvSpPr>
          <p:nvPr>
            <p:ph idx="1"/>
          </p:nvPr>
        </p:nvSpPr>
        <p:spPr>
          <a:xfrm>
            <a:off x="838200" y="1462970"/>
            <a:ext cx="10515600" cy="4351338"/>
          </a:xfrm>
        </p:spPr>
        <p:txBody>
          <a:bodyPr>
            <a:normAutofit lnSpcReduction="10000"/>
          </a:bodyPr>
          <a:lstStyle/>
          <a:p>
            <a:pPr marL="0" indent="0">
              <a:buNone/>
            </a:pPr>
            <a:r>
              <a:rPr lang="en-CA" dirty="0"/>
              <a:t>Fundamental Principles to enable academic mobility:</a:t>
            </a:r>
          </a:p>
          <a:p>
            <a:r>
              <a:rPr lang="en-CA" dirty="0"/>
              <a:t>The right to fair, non-discriminatory and transparent credential assessment </a:t>
            </a:r>
          </a:p>
          <a:p>
            <a:r>
              <a:rPr lang="en-CA" dirty="0"/>
              <a:t>Recognition authorities own the burden of truth – “recognition must be given, unless the recognizing authority can demonstrate a substantial difference between the foreign qualification and qualifications from  the country where recognition is sought…[moving]…away from a strict requirement of equivalence…” </a:t>
            </a:r>
          </a:p>
          <a:p>
            <a:r>
              <a:rPr lang="en-CA" dirty="0"/>
              <a:t>An obligation exists to ensure procedures are in place to support people with insufficient or unverifiable documents</a:t>
            </a:r>
          </a:p>
          <a:p>
            <a:endParaRPr lang="en-CA" dirty="0"/>
          </a:p>
        </p:txBody>
      </p:sp>
      <p:sp>
        <p:nvSpPr>
          <p:cNvPr id="4" name="Rectangle 3">
            <a:extLst>
              <a:ext uri="{FF2B5EF4-FFF2-40B4-BE49-F238E27FC236}">
                <a16:creationId xmlns:a16="http://schemas.microsoft.com/office/drawing/2014/main" id="{A312410D-46AC-40A1-9844-924A460BF63A}"/>
              </a:ext>
            </a:extLst>
          </p:cNvPr>
          <p:cNvSpPr/>
          <p:nvPr/>
        </p:nvSpPr>
        <p:spPr>
          <a:xfrm>
            <a:off x="2120900" y="6027003"/>
            <a:ext cx="4673600" cy="830997"/>
          </a:xfrm>
          <a:prstGeom prst="rect">
            <a:avLst/>
          </a:prstGeom>
        </p:spPr>
        <p:txBody>
          <a:bodyPr wrap="square">
            <a:spAutoFit/>
          </a:bodyPr>
          <a:lstStyle/>
          <a:p>
            <a:pPr algn="r"/>
            <a:r>
              <a:rPr lang="en-CA" sz="1200" dirty="0"/>
              <a:t>(Source: A Global Convention on the Recognition of Higher Education Qualifications</a:t>
            </a:r>
          </a:p>
          <a:p>
            <a:pPr algn="r"/>
            <a:r>
              <a:rPr lang="en-CA" sz="1200" dirty="0"/>
              <a:t>By </a:t>
            </a:r>
            <a:r>
              <a:rPr lang="en-CA" sz="1200" dirty="0" err="1"/>
              <a:t>Stig</a:t>
            </a:r>
            <a:r>
              <a:rPr lang="en-CA" sz="1200" dirty="0"/>
              <a:t> Arne </a:t>
            </a:r>
            <a:r>
              <a:rPr lang="en-CA" sz="1200" dirty="0" err="1"/>
              <a:t>Skjerven</a:t>
            </a:r>
            <a:r>
              <a:rPr lang="en-CA" sz="1200" dirty="0"/>
              <a:t>, Director of Foreign Education, NOKUT (Norwegian ENIC-NARIC) / President of the ENIC Bureau</a:t>
            </a:r>
          </a:p>
        </p:txBody>
      </p:sp>
    </p:spTree>
    <p:extLst>
      <p:ext uri="{BB962C8B-B14F-4D97-AF65-F5344CB8AC3E}">
        <p14:creationId xmlns:p14="http://schemas.microsoft.com/office/powerpoint/2010/main" val="489091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944-FD60-48F4-A7EB-6DF7C013F8B1}"/>
              </a:ext>
            </a:extLst>
          </p:cNvPr>
          <p:cNvSpPr>
            <a:spLocks noGrp="1"/>
          </p:cNvSpPr>
          <p:nvPr>
            <p:ph type="title"/>
          </p:nvPr>
        </p:nvSpPr>
        <p:spPr/>
        <p:txBody>
          <a:bodyPr/>
          <a:lstStyle/>
          <a:p>
            <a:r>
              <a:rPr lang="en-CA" dirty="0"/>
              <a:t>Exploring New Approaches</a:t>
            </a:r>
          </a:p>
        </p:txBody>
      </p:sp>
      <p:sp>
        <p:nvSpPr>
          <p:cNvPr id="3" name="Content Placeholder 2">
            <a:extLst>
              <a:ext uri="{FF2B5EF4-FFF2-40B4-BE49-F238E27FC236}">
                <a16:creationId xmlns:a16="http://schemas.microsoft.com/office/drawing/2014/main" id="{32C1CDFB-0830-422E-876D-34DD19D8EB60}"/>
              </a:ext>
            </a:extLst>
          </p:cNvPr>
          <p:cNvSpPr>
            <a:spLocks noGrp="1"/>
          </p:cNvSpPr>
          <p:nvPr>
            <p:ph idx="1"/>
          </p:nvPr>
        </p:nvSpPr>
        <p:spPr/>
        <p:txBody>
          <a:bodyPr/>
          <a:lstStyle/>
          <a:p>
            <a:r>
              <a:rPr lang="en-CA" dirty="0"/>
              <a:t>How might a focus on substantial difference be accommodated in the transfer assessment process?</a:t>
            </a:r>
          </a:p>
          <a:p>
            <a:r>
              <a:rPr lang="en-CA" dirty="0"/>
              <a:t>What would be needed to support this at your institution?</a:t>
            </a:r>
          </a:p>
        </p:txBody>
      </p:sp>
    </p:spTree>
    <p:extLst>
      <p:ext uri="{BB962C8B-B14F-4D97-AF65-F5344CB8AC3E}">
        <p14:creationId xmlns:p14="http://schemas.microsoft.com/office/powerpoint/2010/main" val="3818308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4867EAF-AE1D-4322-9DE8-383AE3F7BC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34" name="Picture 33">
            <a:extLst>
              <a:ext uri="{FF2B5EF4-FFF2-40B4-BE49-F238E27FC236}">
                <a16:creationId xmlns:a16="http://schemas.microsoft.com/office/drawing/2014/main" id="{C7144D29-3CFA-448A-BCF7-884E1F0350A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6096" y="-4691"/>
            <a:ext cx="12185904" cy="6858000"/>
          </a:xfrm>
          <a:prstGeom prst="rect">
            <a:avLst/>
          </a:prstGeom>
        </p:spPr>
      </p:pic>
      <p:pic>
        <p:nvPicPr>
          <p:cNvPr id="18" name="Picture 17" descr="A desk with a computer mouse on a table&#10;&#10;Description generated with high confidence">
            <a:extLst>
              <a:ext uri="{FF2B5EF4-FFF2-40B4-BE49-F238E27FC236}">
                <a16:creationId xmlns:a16="http://schemas.microsoft.com/office/drawing/2014/main" id="{341231EE-3A54-4646-A6AA-138FE79DA57D}"/>
              </a:ext>
            </a:extLst>
          </p:cNvPr>
          <p:cNvPicPr>
            <a:picLocks noChangeAspect="1"/>
          </p:cNvPicPr>
          <p:nvPr/>
        </p:nvPicPr>
        <p:blipFill rotWithShape="1">
          <a:blip r:embed="rId3">
            <a:extLst>
              <a:ext uri="{28A0092B-C50C-407E-A947-70E740481C1C}">
                <a14:useLocalDpi xmlns:a14="http://schemas.microsoft.com/office/drawing/2010/main" val="0"/>
              </a:ext>
            </a:extLst>
          </a:blip>
          <a:srcRect r="878" b="12731"/>
          <a:stretch/>
        </p:blipFill>
        <p:spPr>
          <a:xfrm>
            <a:off x="6379341" y="1886474"/>
            <a:ext cx="4973287" cy="2685526"/>
          </a:xfrm>
          <a:prstGeom prst="rect">
            <a:avLst/>
          </a:prstGeom>
          <a:ln w="9525">
            <a:noFill/>
          </a:ln>
        </p:spPr>
      </p:pic>
      <p:sp>
        <p:nvSpPr>
          <p:cNvPr id="2" name="Title 1">
            <a:extLst>
              <a:ext uri="{FF2B5EF4-FFF2-40B4-BE49-F238E27FC236}">
                <a16:creationId xmlns:a16="http://schemas.microsoft.com/office/drawing/2014/main" id="{7E58E536-4D0D-4C87-ADDB-B448F87FF130}"/>
              </a:ext>
            </a:extLst>
          </p:cNvPr>
          <p:cNvSpPr>
            <a:spLocks noGrp="1"/>
          </p:cNvSpPr>
          <p:nvPr>
            <p:ph type="title"/>
          </p:nvPr>
        </p:nvSpPr>
        <p:spPr>
          <a:xfrm>
            <a:off x="586357" y="1886474"/>
            <a:ext cx="3658053" cy="1786515"/>
          </a:xfrm>
        </p:spPr>
        <p:txBody>
          <a:bodyPr vert="horz" lIns="91440" tIns="45720" rIns="91440" bIns="45720" rtlCol="0" anchor="t">
            <a:normAutofit fontScale="90000"/>
          </a:bodyPr>
          <a:lstStyle/>
          <a:p>
            <a:r>
              <a:rPr lang="en-US" sz="3700" b="1" dirty="0">
                <a:solidFill>
                  <a:srgbClr val="FFFFFF"/>
                </a:solidFill>
              </a:rPr>
              <a:t>Findings</a:t>
            </a:r>
            <a:r>
              <a:rPr lang="en-US" sz="3700" b="1" kern="1200" dirty="0">
                <a:solidFill>
                  <a:srgbClr val="FFFFFF"/>
                </a:solidFill>
              </a:rPr>
              <a:t> </a:t>
            </a:r>
            <a:r>
              <a:rPr lang="en-US" sz="3700" kern="1200" dirty="0">
                <a:solidFill>
                  <a:srgbClr val="FFFFFF"/>
                </a:solidFill>
              </a:rPr>
              <a:t>– The transfer and exchange assessment of  international </a:t>
            </a:r>
            <a:r>
              <a:rPr lang="en-US" sz="3700" dirty="0">
                <a:solidFill>
                  <a:srgbClr val="FFFFFF"/>
                </a:solidFill>
              </a:rPr>
              <a:t>documents </a:t>
            </a:r>
            <a:r>
              <a:rPr lang="en-US" sz="3700" kern="1200" dirty="0">
                <a:solidFill>
                  <a:srgbClr val="FFFFFF"/>
                </a:solidFill>
              </a:rPr>
              <a:t>is a complex field.</a:t>
            </a:r>
          </a:p>
        </p:txBody>
      </p:sp>
      <p:pic>
        <p:nvPicPr>
          <p:cNvPr id="8" name="Picture 7" descr="A close up of a logo&#10;&#10;Description generated with very high confidence">
            <a:extLst>
              <a:ext uri="{FF2B5EF4-FFF2-40B4-BE49-F238E27FC236}">
                <a16:creationId xmlns:a16="http://schemas.microsoft.com/office/drawing/2014/main" id="{3E41F6D6-C478-4F41-86B9-6EF49676B75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7" name="Picture 6">
            <a:extLst>
              <a:ext uri="{FF2B5EF4-FFF2-40B4-BE49-F238E27FC236}">
                <a16:creationId xmlns:a16="http://schemas.microsoft.com/office/drawing/2014/main" id="{9EF41DE4-F7B8-47A2-8330-3EABBC2B0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9" name="TextBox 8">
            <a:extLst>
              <a:ext uri="{FF2B5EF4-FFF2-40B4-BE49-F238E27FC236}">
                <a16:creationId xmlns:a16="http://schemas.microsoft.com/office/drawing/2014/main" id="{B8F11400-959A-40FF-8720-179D02230A2A}"/>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105951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B2BD-6382-44F3-9695-3271EE5794FB}"/>
              </a:ext>
            </a:extLst>
          </p:cNvPr>
          <p:cNvSpPr>
            <a:spLocks noGrp="1"/>
          </p:cNvSpPr>
          <p:nvPr>
            <p:ph type="title"/>
          </p:nvPr>
        </p:nvSpPr>
        <p:spPr/>
        <p:txBody>
          <a:bodyPr/>
          <a:lstStyle/>
          <a:p>
            <a:r>
              <a:rPr lang="en-CA" dirty="0"/>
              <a:t>Digitization Relevant to Transfer Assessment</a:t>
            </a:r>
          </a:p>
        </p:txBody>
      </p:sp>
      <p:sp>
        <p:nvSpPr>
          <p:cNvPr id="3" name="Content Placeholder 2">
            <a:extLst>
              <a:ext uri="{FF2B5EF4-FFF2-40B4-BE49-F238E27FC236}">
                <a16:creationId xmlns:a16="http://schemas.microsoft.com/office/drawing/2014/main" id="{813642E5-0C0E-49AF-9434-32F9EFB6A706}"/>
              </a:ext>
            </a:extLst>
          </p:cNvPr>
          <p:cNvSpPr>
            <a:spLocks noGrp="1"/>
          </p:cNvSpPr>
          <p:nvPr>
            <p:ph idx="1"/>
          </p:nvPr>
        </p:nvSpPr>
        <p:spPr/>
        <p:txBody>
          <a:bodyPr>
            <a:normAutofit/>
          </a:bodyPr>
          <a:lstStyle/>
          <a:p>
            <a:r>
              <a:rPr lang="en-CA" dirty="0"/>
              <a:t>Mitigating document fraud</a:t>
            </a:r>
          </a:p>
          <a:p>
            <a:r>
              <a:rPr lang="en-CA" dirty="0"/>
              <a:t>Supporting trusted exchange</a:t>
            </a:r>
          </a:p>
          <a:p>
            <a:r>
              <a:rPr lang="en-CA" dirty="0"/>
              <a:t>Developing scalable recognition evaluation practices</a:t>
            </a:r>
          </a:p>
          <a:p>
            <a:r>
              <a:rPr lang="en-CA" dirty="0"/>
              <a:t>Creating alternative approaches to sharing course syllabi or student work </a:t>
            </a:r>
          </a:p>
          <a:p>
            <a:r>
              <a:rPr lang="en-CA" dirty="0"/>
              <a:t>Examples: Verification Services, </a:t>
            </a:r>
            <a:r>
              <a:rPr lang="en-CA" dirty="0">
                <a:hlinkClick r:id="rId3"/>
              </a:rPr>
              <a:t>ARUCC Groningen Project</a:t>
            </a:r>
            <a:endParaRPr lang="en-CA" dirty="0"/>
          </a:p>
        </p:txBody>
      </p:sp>
      <p:sp>
        <p:nvSpPr>
          <p:cNvPr id="4" name="Rectangle 3">
            <a:extLst>
              <a:ext uri="{FF2B5EF4-FFF2-40B4-BE49-F238E27FC236}">
                <a16:creationId xmlns:a16="http://schemas.microsoft.com/office/drawing/2014/main" id="{E2EC3AEB-016E-4E37-A429-67BC2A51AAB3}"/>
              </a:ext>
            </a:extLst>
          </p:cNvPr>
          <p:cNvSpPr/>
          <p:nvPr/>
        </p:nvSpPr>
        <p:spPr>
          <a:xfrm>
            <a:off x="2679700" y="6269216"/>
            <a:ext cx="4660901" cy="461665"/>
          </a:xfrm>
          <a:prstGeom prst="rect">
            <a:avLst/>
          </a:prstGeom>
        </p:spPr>
        <p:txBody>
          <a:bodyPr wrap="square">
            <a:spAutoFit/>
          </a:bodyPr>
          <a:lstStyle/>
          <a:p>
            <a:pPr algn="ctr"/>
            <a:r>
              <a:rPr lang="en-CA" sz="1200" dirty="0"/>
              <a:t>Sources: Medium, December 7, 2017; University of Texas, 2018; Erasmus Without Papers, 2018; European University Foundation n.d.  </a:t>
            </a:r>
          </a:p>
        </p:txBody>
      </p:sp>
    </p:spTree>
    <p:extLst>
      <p:ext uri="{BB962C8B-B14F-4D97-AF65-F5344CB8AC3E}">
        <p14:creationId xmlns:p14="http://schemas.microsoft.com/office/powerpoint/2010/main" val="173759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B2BD-6382-44F3-9695-3271EE5794FB}"/>
              </a:ext>
            </a:extLst>
          </p:cNvPr>
          <p:cNvSpPr>
            <a:spLocks noGrp="1"/>
          </p:cNvSpPr>
          <p:nvPr>
            <p:ph type="title"/>
          </p:nvPr>
        </p:nvSpPr>
        <p:spPr/>
        <p:txBody>
          <a:bodyPr/>
          <a:lstStyle/>
          <a:p>
            <a:r>
              <a:rPr lang="en-CA" dirty="0"/>
              <a:t>Digitization Relevant to Exchange Credit Assessment</a:t>
            </a:r>
          </a:p>
        </p:txBody>
      </p:sp>
      <p:sp>
        <p:nvSpPr>
          <p:cNvPr id="3" name="Content Placeholder 2">
            <a:extLst>
              <a:ext uri="{FF2B5EF4-FFF2-40B4-BE49-F238E27FC236}">
                <a16:creationId xmlns:a16="http://schemas.microsoft.com/office/drawing/2014/main" id="{813642E5-0C0E-49AF-9434-32F9EFB6A706}"/>
              </a:ext>
            </a:extLst>
          </p:cNvPr>
          <p:cNvSpPr>
            <a:spLocks noGrp="1"/>
          </p:cNvSpPr>
          <p:nvPr>
            <p:ph idx="1"/>
          </p:nvPr>
        </p:nvSpPr>
        <p:spPr/>
        <p:txBody>
          <a:bodyPr>
            <a:normAutofit/>
          </a:bodyPr>
          <a:lstStyle/>
          <a:p>
            <a:r>
              <a:rPr lang="en-CA" dirty="0"/>
              <a:t>Improving the capture of agreements (partnership and learner) and the trusted exchange of student documents to support the exchange credit assessment process</a:t>
            </a:r>
          </a:p>
          <a:p>
            <a:r>
              <a:rPr lang="en-CA" dirty="0"/>
              <a:t>Examples: McGill University, European Erasmus Without Papers Project</a:t>
            </a:r>
          </a:p>
        </p:txBody>
      </p:sp>
      <p:sp>
        <p:nvSpPr>
          <p:cNvPr id="4" name="Rectangle 3">
            <a:extLst>
              <a:ext uri="{FF2B5EF4-FFF2-40B4-BE49-F238E27FC236}">
                <a16:creationId xmlns:a16="http://schemas.microsoft.com/office/drawing/2014/main" id="{E2EC3AEB-016E-4E37-A429-67BC2A51AAB3}"/>
              </a:ext>
            </a:extLst>
          </p:cNvPr>
          <p:cNvSpPr/>
          <p:nvPr/>
        </p:nvSpPr>
        <p:spPr>
          <a:xfrm>
            <a:off x="2679700" y="6269216"/>
            <a:ext cx="4660901" cy="461665"/>
          </a:xfrm>
          <a:prstGeom prst="rect">
            <a:avLst/>
          </a:prstGeom>
        </p:spPr>
        <p:txBody>
          <a:bodyPr wrap="square">
            <a:spAutoFit/>
          </a:bodyPr>
          <a:lstStyle/>
          <a:p>
            <a:pPr algn="ctr"/>
            <a:r>
              <a:rPr lang="en-CA" sz="1200" dirty="0"/>
              <a:t>Sources: Medium, December 7, 2017; University of Texas, 2018; Erasmus Without Papers, 2018; European University Foundation n.d.  </a:t>
            </a:r>
          </a:p>
        </p:txBody>
      </p:sp>
    </p:spTree>
    <p:extLst>
      <p:ext uri="{BB962C8B-B14F-4D97-AF65-F5344CB8AC3E}">
        <p14:creationId xmlns:p14="http://schemas.microsoft.com/office/powerpoint/2010/main" val="13455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06B144-B177-4130-BBE8-3F0C3ADEFDEA}"/>
              </a:ext>
            </a:extLst>
          </p:cNvPr>
          <p:cNvGraphicFramePr>
            <a:graphicFrameLocks noGrp="1"/>
          </p:cNvGraphicFramePr>
          <p:nvPr>
            <p:ph idx="1"/>
            <p:extLst>
              <p:ext uri="{D42A27DB-BD31-4B8C-83A1-F6EECF244321}">
                <p14:modId xmlns:p14="http://schemas.microsoft.com/office/powerpoint/2010/main" val="418709485"/>
              </p:ext>
            </p:extLst>
          </p:nvPr>
        </p:nvGraphicFramePr>
        <p:xfrm>
          <a:off x="1117600" y="1371600"/>
          <a:ext cx="10731500" cy="459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2B0906A-CE3A-4FC0-BCC7-6FAFDB33D9CA}"/>
              </a:ext>
            </a:extLst>
          </p:cNvPr>
          <p:cNvSpPr>
            <a:spLocks noGrp="1"/>
          </p:cNvSpPr>
          <p:nvPr>
            <p:ph type="title"/>
          </p:nvPr>
        </p:nvSpPr>
        <p:spPr/>
        <p:txBody>
          <a:bodyPr/>
          <a:lstStyle/>
          <a:p>
            <a:r>
              <a:rPr lang="en-CA" dirty="0"/>
              <a:t>Research Approach</a:t>
            </a:r>
          </a:p>
        </p:txBody>
      </p:sp>
    </p:spTree>
    <p:extLst>
      <p:ext uri="{BB962C8B-B14F-4D97-AF65-F5344CB8AC3E}">
        <p14:creationId xmlns:p14="http://schemas.microsoft.com/office/powerpoint/2010/main" val="6414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8488BE9-A8EF-488E-A2FF-6C4F1FEBED1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106335B-25E3-4B76-A7C8-9380EEE630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B6DEF3A-9469-43C5-A41B-C61D713F6A0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B319E15E-CF40-4F05-A4E3-F9180712F8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AC724BA-7A6A-45C8-A1AD-AE4FDF85C5D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C9178BA3-532C-4F1D-99AC-9F8EA8FA8A2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8A4C96FD-EC9A-4058-921E-59D488E5939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3F17B627-5851-40AB-897E-097141A1F8A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254FC7B-23C8-4054-A10A-BED5A1920C1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F53E9428-B67F-4F5A-8310-7967B3F077E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AC53-77A9-4300-85F6-98BA48DF411C}"/>
              </a:ext>
            </a:extLst>
          </p:cNvPr>
          <p:cNvSpPr>
            <a:spLocks noGrp="1"/>
          </p:cNvSpPr>
          <p:nvPr>
            <p:ph type="title"/>
          </p:nvPr>
        </p:nvSpPr>
        <p:spPr/>
        <p:txBody>
          <a:bodyPr/>
          <a:lstStyle/>
          <a:p>
            <a:r>
              <a:rPr lang="en-CA" dirty="0"/>
              <a:t>Ideas?</a:t>
            </a:r>
          </a:p>
        </p:txBody>
      </p:sp>
      <p:sp>
        <p:nvSpPr>
          <p:cNvPr id="3" name="Content Placeholder 2">
            <a:extLst>
              <a:ext uri="{FF2B5EF4-FFF2-40B4-BE49-F238E27FC236}">
                <a16:creationId xmlns:a16="http://schemas.microsoft.com/office/drawing/2014/main" id="{487C873B-CA13-4501-B047-48B7C6F4A74A}"/>
              </a:ext>
            </a:extLst>
          </p:cNvPr>
          <p:cNvSpPr>
            <a:spLocks noGrp="1"/>
          </p:cNvSpPr>
          <p:nvPr>
            <p:ph idx="1"/>
          </p:nvPr>
        </p:nvSpPr>
        <p:spPr/>
        <p:txBody>
          <a:bodyPr/>
          <a:lstStyle/>
          <a:p>
            <a:r>
              <a:rPr lang="en-CA" dirty="0"/>
              <a:t>What aspects of the transfer credit assessment process would benefit from more digitization?</a:t>
            </a:r>
          </a:p>
        </p:txBody>
      </p:sp>
    </p:spTree>
    <p:extLst>
      <p:ext uri="{BB962C8B-B14F-4D97-AF65-F5344CB8AC3E}">
        <p14:creationId xmlns:p14="http://schemas.microsoft.com/office/powerpoint/2010/main" val="3750531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DEFF-FA68-4A7F-AE61-1101B3527A63}"/>
              </a:ext>
            </a:extLst>
          </p:cNvPr>
          <p:cNvSpPr>
            <a:spLocks noGrp="1"/>
          </p:cNvSpPr>
          <p:nvPr>
            <p:ph type="title"/>
          </p:nvPr>
        </p:nvSpPr>
        <p:spPr/>
        <p:txBody>
          <a:bodyPr/>
          <a:lstStyle/>
          <a:p>
            <a:r>
              <a:rPr lang="en-CA" dirty="0"/>
              <a:t>European Refugees Passport</a:t>
            </a:r>
          </a:p>
        </p:txBody>
      </p:sp>
      <p:sp>
        <p:nvSpPr>
          <p:cNvPr id="3" name="Content Placeholder 2">
            <a:extLst>
              <a:ext uri="{FF2B5EF4-FFF2-40B4-BE49-F238E27FC236}">
                <a16:creationId xmlns:a16="http://schemas.microsoft.com/office/drawing/2014/main" id="{8B842C02-1B31-4E5D-A51F-4B4210EEC9BF}"/>
              </a:ext>
            </a:extLst>
          </p:cNvPr>
          <p:cNvSpPr>
            <a:spLocks noGrp="1"/>
          </p:cNvSpPr>
          <p:nvPr>
            <p:ph idx="1"/>
          </p:nvPr>
        </p:nvSpPr>
        <p:spPr/>
        <p:txBody>
          <a:bodyPr/>
          <a:lstStyle/>
          <a:p>
            <a:r>
              <a:rPr lang="en-CA" dirty="0"/>
              <a:t>Interview validation process by qualified experts</a:t>
            </a:r>
          </a:p>
          <a:p>
            <a:r>
              <a:rPr lang="en-CA" dirty="0"/>
              <a:t>Determining if what the individual indicated they studied did in fact occur and at what level</a:t>
            </a:r>
          </a:p>
          <a:p>
            <a:r>
              <a:rPr lang="en-CA" dirty="0"/>
              <a:t>Document provides valid authentication </a:t>
            </a:r>
          </a:p>
        </p:txBody>
      </p:sp>
      <p:sp>
        <p:nvSpPr>
          <p:cNvPr id="4" name="Rectangle 3">
            <a:extLst>
              <a:ext uri="{FF2B5EF4-FFF2-40B4-BE49-F238E27FC236}">
                <a16:creationId xmlns:a16="http://schemas.microsoft.com/office/drawing/2014/main" id="{A08D51B2-3D2C-4833-A58D-1E7649EE3E0C}"/>
              </a:ext>
            </a:extLst>
          </p:cNvPr>
          <p:cNvSpPr/>
          <p:nvPr/>
        </p:nvSpPr>
        <p:spPr>
          <a:xfrm>
            <a:off x="1765300" y="5910242"/>
            <a:ext cx="6096000" cy="861774"/>
          </a:xfrm>
          <a:prstGeom prst="rect">
            <a:avLst/>
          </a:prstGeom>
        </p:spPr>
        <p:txBody>
          <a:bodyPr>
            <a:spAutoFit/>
          </a:bodyPr>
          <a:lstStyle/>
          <a:p>
            <a:r>
              <a:rPr lang="en-CA" sz="2500" dirty="0"/>
              <a:t>https://www.coe.int/en/web/education/recognition-of-refugees-qualifications</a:t>
            </a:r>
          </a:p>
        </p:txBody>
      </p:sp>
    </p:spTree>
    <p:extLst>
      <p:ext uri="{BB962C8B-B14F-4D97-AF65-F5344CB8AC3E}">
        <p14:creationId xmlns:p14="http://schemas.microsoft.com/office/powerpoint/2010/main" val="1997449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62C839-9DC6-4132-ABAE-CCDA737ABD86}"/>
              </a:ext>
            </a:extLst>
          </p:cNvPr>
          <p:cNvPicPr>
            <a:picLocks noGrp="1" noChangeAspect="1"/>
          </p:cNvPicPr>
          <p:nvPr>
            <p:ph idx="4294967295"/>
          </p:nvPr>
        </p:nvPicPr>
        <p:blipFill rotWithShape="1">
          <a:blip r:embed="rId2"/>
          <a:srcRect l="33361" t="9267" r="34393" b="4642"/>
          <a:stretch/>
        </p:blipFill>
        <p:spPr>
          <a:xfrm>
            <a:off x="63909" y="0"/>
            <a:ext cx="4862051" cy="6975342"/>
          </a:xfrm>
          <a:prstGeom prst="rect">
            <a:avLst/>
          </a:prstGeom>
        </p:spPr>
      </p:pic>
      <p:pic>
        <p:nvPicPr>
          <p:cNvPr id="5" name="Picture 4">
            <a:extLst>
              <a:ext uri="{FF2B5EF4-FFF2-40B4-BE49-F238E27FC236}">
                <a16:creationId xmlns:a16="http://schemas.microsoft.com/office/drawing/2014/main" id="{384CD512-0553-4851-B816-E548BE07E2F0}"/>
              </a:ext>
            </a:extLst>
          </p:cNvPr>
          <p:cNvPicPr>
            <a:picLocks noChangeAspect="1"/>
          </p:cNvPicPr>
          <p:nvPr/>
        </p:nvPicPr>
        <p:blipFill>
          <a:blip r:embed="rId3"/>
          <a:stretch>
            <a:fillRect/>
          </a:stretch>
        </p:blipFill>
        <p:spPr>
          <a:xfrm>
            <a:off x="7613860" y="0"/>
            <a:ext cx="4514231" cy="6858000"/>
          </a:xfrm>
          <a:prstGeom prst="rect">
            <a:avLst/>
          </a:prstGeom>
        </p:spPr>
      </p:pic>
      <p:sp>
        <p:nvSpPr>
          <p:cNvPr id="7" name="TextBox 6">
            <a:extLst>
              <a:ext uri="{FF2B5EF4-FFF2-40B4-BE49-F238E27FC236}">
                <a16:creationId xmlns:a16="http://schemas.microsoft.com/office/drawing/2014/main" id="{ACE10B05-52B9-4344-A4AD-33CE394782EF}"/>
              </a:ext>
            </a:extLst>
          </p:cNvPr>
          <p:cNvSpPr txBox="1"/>
          <p:nvPr/>
        </p:nvSpPr>
        <p:spPr>
          <a:xfrm>
            <a:off x="5106634" y="1798074"/>
            <a:ext cx="2507226" cy="2123658"/>
          </a:xfrm>
          <a:prstGeom prst="rect">
            <a:avLst/>
          </a:prstGeom>
          <a:noFill/>
        </p:spPr>
        <p:txBody>
          <a:bodyPr wrap="square" rtlCol="0">
            <a:spAutoFit/>
          </a:bodyPr>
          <a:lstStyle/>
          <a:p>
            <a:pPr algn="ctr"/>
            <a:r>
              <a:rPr lang="en-CA" sz="4400" dirty="0">
                <a:latin typeface="Comic Sans MS" panose="030F0702030302020204" pitchFamily="66" charset="0"/>
              </a:rPr>
              <a:t>Sample and Process</a:t>
            </a:r>
          </a:p>
        </p:txBody>
      </p:sp>
    </p:spTree>
    <p:extLst>
      <p:ext uri="{BB962C8B-B14F-4D97-AF65-F5344CB8AC3E}">
        <p14:creationId xmlns:p14="http://schemas.microsoft.com/office/powerpoint/2010/main" val="4060316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2878037" y="1522963"/>
            <a:ext cx="6105194" cy="2031055"/>
          </a:xfrm>
        </p:spPr>
        <p:txBody>
          <a:bodyPr vert="horz" lIns="91440" tIns="45720" rIns="91440" bIns="45720" rtlCol="0" anchor="b">
            <a:normAutofit/>
          </a:bodyPr>
          <a:lstStyle/>
          <a:p>
            <a:r>
              <a:rPr lang="en-US" sz="4700" kern="1200" dirty="0">
                <a:solidFill>
                  <a:srgbClr val="FFFFFF"/>
                </a:solidFill>
              </a:rPr>
              <a:t>Final Thoughts</a:t>
            </a:r>
          </a:p>
        </p:txBody>
      </p:sp>
      <p:sp>
        <p:nvSpPr>
          <p:cNvPr id="5" name="Text Placeholder 4">
            <a:extLst>
              <a:ext uri="{FF2B5EF4-FFF2-40B4-BE49-F238E27FC236}">
                <a16:creationId xmlns:a16="http://schemas.microsoft.com/office/drawing/2014/main" id="{D4018FE1-BEE0-4D33-8A39-E30BF81C6E2C}"/>
              </a:ext>
            </a:extLst>
          </p:cNvPr>
          <p:cNvSpPr>
            <a:spLocks noGrp="1"/>
          </p:cNvSpPr>
          <p:nvPr>
            <p:ph type="body" idx="1"/>
          </p:nvPr>
        </p:nvSpPr>
        <p:spPr>
          <a:xfrm>
            <a:off x="3045368" y="4074718"/>
            <a:ext cx="6105194" cy="682079"/>
          </a:xfrm>
        </p:spPr>
        <p:txBody>
          <a:bodyPr vert="horz" lIns="91440" tIns="45720" rIns="91440" bIns="45720" rtlCol="0">
            <a:normAutofit lnSpcReduction="10000"/>
          </a:bodyPr>
          <a:lstStyle/>
          <a:p>
            <a:pPr algn="ctr"/>
            <a:r>
              <a:rPr lang="en-US" sz="2400" kern="1200" dirty="0">
                <a:solidFill>
                  <a:srgbClr val="FFFFFF"/>
                </a:solidFill>
              </a:rPr>
              <a:t>To support efficient, scalable, and quality assured practices</a:t>
            </a:r>
          </a:p>
        </p:txBody>
      </p:sp>
      <p:pic>
        <p:nvPicPr>
          <p:cNvPr id="7" name="Picture 6">
            <a:extLst>
              <a:ext uri="{FF2B5EF4-FFF2-40B4-BE49-F238E27FC236}">
                <a16:creationId xmlns:a16="http://schemas.microsoft.com/office/drawing/2014/main" id="{40FA5D6D-1615-4315-BFB0-B09CD3B43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A6BC7931-DEDD-488F-B42C-CF0FC37D4EB7}"/>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51345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64FC-0186-40E1-8F1E-817BA8A5F73A}"/>
              </a:ext>
            </a:extLst>
          </p:cNvPr>
          <p:cNvSpPr>
            <a:spLocks noGrp="1"/>
          </p:cNvSpPr>
          <p:nvPr>
            <p:ph type="title"/>
          </p:nvPr>
        </p:nvSpPr>
        <p:spPr/>
        <p:txBody>
          <a:bodyPr/>
          <a:lstStyle/>
          <a:p>
            <a:r>
              <a:rPr lang="en-CA" dirty="0"/>
              <a:t>Resources and Tools</a:t>
            </a:r>
          </a:p>
        </p:txBody>
      </p:sp>
      <p:sp>
        <p:nvSpPr>
          <p:cNvPr id="3" name="Content Placeholder 2">
            <a:extLst>
              <a:ext uri="{FF2B5EF4-FFF2-40B4-BE49-F238E27FC236}">
                <a16:creationId xmlns:a16="http://schemas.microsoft.com/office/drawing/2014/main" id="{D7175FF5-08A4-4181-9B74-4B6C5AE9A30F}"/>
              </a:ext>
            </a:extLst>
          </p:cNvPr>
          <p:cNvSpPr>
            <a:spLocks noGrp="1"/>
          </p:cNvSpPr>
          <p:nvPr>
            <p:ph idx="1"/>
          </p:nvPr>
        </p:nvSpPr>
        <p:spPr/>
        <p:txBody>
          <a:bodyPr/>
          <a:lstStyle/>
          <a:p>
            <a:r>
              <a:rPr lang="en-CA" dirty="0"/>
              <a:t>Pan-Canadian Quality Assurance </a:t>
            </a:r>
            <a:r>
              <a:rPr lang="en-CA" dirty="0">
                <a:hlinkClick r:id="rId2"/>
              </a:rPr>
              <a:t>Framework</a:t>
            </a:r>
            <a:endParaRPr lang="en-CA" dirty="0"/>
          </a:p>
          <a:p>
            <a:r>
              <a:rPr lang="en-CA" dirty="0"/>
              <a:t>Assessing Qualifications of Refugees Best Practices and Guidelines </a:t>
            </a:r>
            <a:r>
              <a:rPr lang="en-CA" dirty="0">
                <a:hlinkClick r:id="rId3"/>
              </a:rPr>
              <a:t>Final Report</a:t>
            </a:r>
            <a:endParaRPr lang="en-CA" dirty="0"/>
          </a:p>
          <a:p>
            <a:r>
              <a:rPr lang="en-CA" dirty="0"/>
              <a:t>Assessor Training, Manuals, </a:t>
            </a:r>
            <a:r>
              <a:rPr lang="en-CA" dirty="0">
                <a:hlinkClick r:id="rId4"/>
              </a:rPr>
              <a:t>Portal</a:t>
            </a:r>
            <a:r>
              <a:rPr lang="en-CA" dirty="0"/>
              <a:t>, and listserv</a:t>
            </a:r>
          </a:p>
          <a:p>
            <a:r>
              <a:rPr lang="en-CA" dirty="0"/>
              <a:t>Extensive list of outside resources</a:t>
            </a:r>
          </a:p>
          <a:p>
            <a:pPr marL="0" indent="0">
              <a:buNone/>
            </a:pPr>
            <a:endParaRPr lang="en-CA" dirty="0"/>
          </a:p>
        </p:txBody>
      </p:sp>
    </p:spTree>
    <p:extLst>
      <p:ext uri="{BB962C8B-B14F-4D97-AF65-F5344CB8AC3E}">
        <p14:creationId xmlns:p14="http://schemas.microsoft.com/office/powerpoint/2010/main" val="4236897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64FC-0186-40E1-8F1E-817BA8A5F73A}"/>
              </a:ext>
            </a:extLst>
          </p:cNvPr>
          <p:cNvSpPr>
            <a:spLocks noGrp="1"/>
          </p:cNvSpPr>
          <p:nvPr>
            <p:ph type="title"/>
          </p:nvPr>
        </p:nvSpPr>
        <p:spPr/>
        <p:txBody>
          <a:bodyPr>
            <a:normAutofit fontScale="90000"/>
          </a:bodyPr>
          <a:lstStyle/>
          <a:p>
            <a:r>
              <a:rPr lang="en-CA" dirty="0"/>
              <a:t>Recommendations – Assessment Process would be improved if institutions…</a:t>
            </a:r>
          </a:p>
        </p:txBody>
      </p:sp>
      <p:sp>
        <p:nvSpPr>
          <p:cNvPr id="3" name="Content Placeholder 2">
            <a:extLst>
              <a:ext uri="{FF2B5EF4-FFF2-40B4-BE49-F238E27FC236}">
                <a16:creationId xmlns:a16="http://schemas.microsoft.com/office/drawing/2014/main" id="{D7175FF5-08A4-4181-9B74-4B6C5AE9A30F}"/>
              </a:ext>
            </a:extLst>
          </p:cNvPr>
          <p:cNvSpPr>
            <a:spLocks noGrp="1"/>
          </p:cNvSpPr>
          <p:nvPr>
            <p:ph idx="1"/>
          </p:nvPr>
        </p:nvSpPr>
        <p:spPr/>
        <p:txBody>
          <a:bodyPr/>
          <a:lstStyle/>
          <a:p>
            <a:r>
              <a:rPr lang="en-CA" dirty="0"/>
              <a:t>Used one policy regardless of purpose or source of credit - 57%  agreed or strongly agreed</a:t>
            </a:r>
          </a:p>
          <a:p>
            <a:r>
              <a:rPr lang="en-CA" dirty="0"/>
              <a:t>Evaluated courses in advance (like BC) – 73%</a:t>
            </a:r>
          </a:p>
          <a:p>
            <a:r>
              <a:rPr lang="en-CA" dirty="0"/>
              <a:t>Received data from trusted sources via electronic data exchange (e.g., ARUCC Groningen &amp; Student Mobility Project) – 87%</a:t>
            </a:r>
          </a:p>
          <a:p>
            <a:r>
              <a:rPr lang="en-CA" dirty="0"/>
              <a:t>Shared previous decisions with student – 85%</a:t>
            </a:r>
          </a:p>
          <a:p>
            <a:r>
              <a:rPr lang="en-CA" dirty="0"/>
              <a:t>Shared previous decisions with other institutions – 83% (BC 82%)</a:t>
            </a:r>
          </a:p>
          <a:p>
            <a:endParaRPr lang="en-CA" dirty="0"/>
          </a:p>
          <a:p>
            <a:pPr marL="0" indent="0">
              <a:buNone/>
            </a:pPr>
            <a:endParaRPr lang="en-CA" dirty="0"/>
          </a:p>
        </p:txBody>
      </p:sp>
    </p:spTree>
    <p:extLst>
      <p:ext uri="{BB962C8B-B14F-4D97-AF65-F5344CB8AC3E}">
        <p14:creationId xmlns:p14="http://schemas.microsoft.com/office/powerpoint/2010/main" val="3717306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7DC9-F020-4522-B2F3-642655083FA8}"/>
              </a:ext>
            </a:extLst>
          </p:cNvPr>
          <p:cNvSpPr>
            <a:spLocks noGrp="1"/>
          </p:cNvSpPr>
          <p:nvPr>
            <p:ph type="title"/>
          </p:nvPr>
        </p:nvSpPr>
        <p:spPr/>
        <p:txBody>
          <a:bodyPr/>
          <a:lstStyle/>
          <a:p>
            <a:r>
              <a:rPr lang="en-CA" dirty="0"/>
              <a:t>External Service Providers</a:t>
            </a:r>
          </a:p>
        </p:txBody>
      </p:sp>
      <p:sp>
        <p:nvSpPr>
          <p:cNvPr id="3" name="Content Placeholder 2">
            <a:extLst>
              <a:ext uri="{FF2B5EF4-FFF2-40B4-BE49-F238E27FC236}">
                <a16:creationId xmlns:a16="http://schemas.microsoft.com/office/drawing/2014/main" id="{9E675286-558F-4B41-8CCD-A6A4F5E4BDF7}"/>
              </a:ext>
            </a:extLst>
          </p:cNvPr>
          <p:cNvSpPr>
            <a:spLocks noGrp="1"/>
          </p:cNvSpPr>
          <p:nvPr>
            <p:ph idx="1"/>
          </p:nvPr>
        </p:nvSpPr>
        <p:spPr/>
        <p:txBody>
          <a:bodyPr>
            <a:normAutofit/>
          </a:bodyPr>
          <a:lstStyle/>
          <a:p>
            <a:r>
              <a:rPr lang="en-CA" sz="2400" dirty="0"/>
              <a:t>Six credential evaluation service providers are members of the </a:t>
            </a:r>
            <a:r>
              <a:rPr lang="en-CA" sz="2400" dirty="0">
                <a:hlinkClick r:id="rId3"/>
              </a:rPr>
              <a:t>Alliance of Credential Evaluation Services of Canada</a:t>
            </a:r>
            <a:endParaRPr lang="en-CA" sz="2400" dirty="0"/>
          </a:p>
          <a:p>
            <a:r>
              <a:rPr lang="en-CA" sz="2400" dirty="0"/>
              <a:t>All adhere to the </a:t>
            </a:r>
            <a:r>
              <a:rPr lang="en-CA" sz="2400" dirty="0">
                <a:hlinkClick r:id="rId4"/>
              </a:rPr>
              <a:t>Quality Assurance Framework </a:t>
            </a:r>
            <a:r>
              <a:rPr lang="en-CA" sz="2400" dirty="0"/>
              <a:t>developed by the Canadian Information Centre for International Credentials, CMEC to ensure Canada is aligned with the Lisbon Recognition Convention</a:t>
            </a:r>
          </a:p>
          <a:p>
            <a:r>
              <a:rPr lang="en-CA" sz="2400" dirty="0"/>
              <a:t>BC institutions tend not to rely on external service providers as much as their Canadian counterparts</a:t>
            </a:r>
          </a:p>
          <a:p>
            <a:endParaRPr lang="en-CA" sz="2400" dirty="0"/>
          </a:p>
        </p:txBody>
      </p:sp>
    </p:spTree>
    <p:extLst>
      <p:ext uri="{BB962C8B-B14F-4D97-AF65-F5344CB8AC3E}">
        <p14:creationId xmlns:p14="http://schemas.microsoft.com/office/powerpoint/2010/main" val="132615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330D3-D0C0-4006-B432-7660DFEF1409}"/>
              </a:ext>
            </a:extLst>
          </p:cNvPr>
          <p:cNvSpPr>
            <a:spLocks noGrp="1"/>
          </p:cNvSpPr>
          <p:nvPr>
            <p:ph type="title"/>
          </p:nvPr>
        </p:nvSpPr>
        <p:spPr/>
        <p:txBody>
          <a:bodyPr/>
          <a:lstStyle/>
          <a:p>
            <a:r>
              <a:rPr lang="en-CA" dirty="0"/>
              <a:t>Policy Recommendation</a:t>
            </a:r>
          </a:p>
        </p:txBody>
      </p:sp>
      <p:sp>
        <p:nvSpPr>
          <p:cNvPr id="5" name="Content Placeholder 4">
            <a:extLst>
              <a:ext uri="{FF2B5EF4-FFF2-40B4-BE49-F238E27FC236}">
                <a16:creationId xmlns:a16="http://schemas.microsoft.com/office/drawing/2014/main" id="{11FC3627-EF6A-4B1E-AC05-4C7E2ED487A4}"/>
              </a:ext>
            </a:extLst>
          </p:cNvPr>
          <p:cNvSpPr>
            <a:spLocks noGrp="1"/>
          </p:cNvSpPr>
          <p:nvPr>
            <p:ph idx="1"/>
          </p:nvPr>
        </p:nvSpPr>
        <p:spPr/>
        <p:txBody>
          <a:bodyPr>
            <a:normAutofit/>
          </a:bodyPr>
          <a:lstStyle/>
          <a:p>
            <a:pPr marL="0" lvl="0" indent="0" algn="ctr">
              <a:buNone/>
            </a:pPr>
            <a:r>
              <a:rPr lang="en-CA" b="1" dirty="0"/>
              <a:t>Create one policy regardless of source of credit or purpose</a:t>
            </a:r>
          </a:p>
          <a:p>
            <a:pPr marL="0" lvl="0" indent="0" algn="ctr">
              <a:buNone/>
            </a:pPr>
            <a:endParaRPr lang="en-CA" b="1" dirty="0"/>
          </a:p>
          <a:p>
            <a:pPr lvl="0" algn="ctr"/>
            <a:r>
              <a:rPr lang="en-CA" b="1" dirty="0">
                <a:solidFill>
                  <a:srgbClr val="C00000"/>
                </a:solidFill>
              </a:rPr>
              <a:t>57% agreed or strongly agreed</a:t>
            </a:r>
          </a:p>
          <a:p>
            <a:pPr lvl="0" algn="ctr"/>
            <a:r>
              <a:rPr lang="en-CA" dirty="0"/>
              <a:t>22% disagreed or strongly disagreed</a:t>
            </a:r>
          </a:p>
          <a:p>
            <a:pPr lvl="0" algn="ctr"/>
            <a:r>
              <a:rPr lang="en-CA" dirty="0"/>
              <a:t>18% Neutral</a:t>
            </a:r>
          </a:p>
          <a:p>
            <a:pPr lvl="0" algn="ctr"/>
            <a:r>
              <a:rPr lang="en-CA" dirty="0"/>
              <a:t>3% ‘I don’t know’</a:t>
            </a:r>
          </a:p>
        </p:txBody>
      </p:sp>
    </p:spTree>
    <p:extLst>
      <p:ext uri="{BB962C8B-B14F-4D97-AF65-F5344CB8AC3E}">
        <p14:creationId xmlns:p14="http://schemas.microsoft.com/office/powerpoint/2010/main" val="169083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1E1A0F-E5FF-42B6-AB50-967F630F5BA6}"/>
              </a:ext>
            </a:extLst>
          </p:cNvPr>
          <p:cNvPicPr>
            <a:picLocks noGrp="1" noChangeAspect="1"/>
          </p:cNvPicPr>
          <p:nvPr>
            <p:ph idx="1"/>
          </p:nvPr>
        </p:nvPicPr>
        <p:blipFill rotWithShape="1">
          <a:blip r:embed="rId2"/>
          <a:srcRect l="889" r="-1" b="-1"/>
          <a:stretch/>
        </p:blipFill>
        <p:spPr>
          <a:xfrm>
            <a:off x="20" y="10"/>
            <a:ext cx="12191980" cy="6857990"/>
          </a:xfrm>
          <a:prstGeom prst="rect">
            <a:avLst/>
          </a:prstGeom>
        </p:spPr>
      </p:pic>
    </p:spTree>
    <p:extLst>
      <p:ext uri="{BB962C8B-B14F-4D97-AF65-F5344CB8AC3E}">
        <p14:creationId xmlns:p14="http://schemas.microsoft.com/office/powerpoint/2010/main" val="146805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2" name="Picture 11">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97AE997-88A0-4D95-AA52-159BD1A01A1E}"/>
              </a:ext>
            </a:extLst>
          </p:cNvPr>
          <p:cNvSpPr>
            <a:spLocks noGrp="1"/>
          </p:cNvSpPr>
          <p:nvPr>
            <p:ph type="title"/>
          </p:nvPr>
        </p:nvSpPr>
        <p:spPr>
          <a:xfrm>
            <a:off x="3043403" y="2894563"/>
            <a:ext cx="6105194" cy="2031055"/>
          </a:xfrm>
        </p:spPr>
        <p:txBody>
          <a:bodyPr vert="horz" lIns="91440" tIns="45720" rIns="91440" bIns="45720" rtlCol="0" anchor="b">
            <a:noAutofit/>
          </a:bodyPr>
          <a:lstStyle/>
          <a:p>
            <a:r>
              <a:rPr lang="en-CA" sz="4500" dirty="0">
                <a:solidFill>
                  <a:schemeClr val="bg1"/>
                </a:solidFill>
              </a:rPr>
              <a:t>Transfer and Exchange Credit assessment of international documents would be improved….</a:t>
            </a:r>
            <a:endParaRPr lang="en-US" sz="4500" kern="1200" dirty="0">
              <a:solidFill>
                <a:schemeClr val="bg1"/>
              </a:solidFill>
            </a:endParaRPr>
          </a:p>
        </p:txBody>
      </p:sp>
      <p:sp>
        <p:nvSpPr>
          <p:cNvPr id="5" name="Text Placeholder 4">
            <a:extLst>
              <a:ext uri="{FF2B5EF4-FFF2-40B4-BE49-F238E27FC236}">
                <a16:creationId xmlns:a16="http://schemas.microsoft.com/office/drawing/2014/main" id="{6238C028-B782-4768-86DF-80A7001CF7D9}"/>
              </a:ext>
            </a:extLst>
          </p:cNvPr>
          <p:cNvSpPr>
            <a:spLocks noGrp="1"/>
          </p:cNvSpPr>
          <p:nvPr>
            <p:ph type="body" idx="1"/>
          </p:nvPr>
        </p:nvSpPr>
        <p:spPr>
          <a:xfrm>
            <a:off x="3197768" y="5125319"/>
            <a:ext cx="6105194" cy="682079"/>
          </a:xfrm>
        </p:spPr>
        <p:txBody>
          <a:bodyPr vert="horz" lIns="91440" tIns="45720" rIns="91440" bIns="45720" rtlCol="0">
            <a:normAutofit/>
          </a:bodyPr>
          <a:lstStyle/>
          <a:p>
            <a:pPr algn="ctr"/>
            <a:r>
              <a:rPr lang="en-US" kern="1200" dirty="0">
                <a:solidFill>
                  <a:srgbClr val="FFFFFF"/>
                </a:solidFill>
              </a:rPr>
              <a:t>From the Interviews and Survey</a:t>
            </a:r>
          </a:p>
        </p:txBody>
      </p:sp>
      <p:pic>
        <p:nvPicPr>
          <p:cNvPr id="8" name="Picture 7" descr="A close up of a logo&#10;&#10;Description generated with very high confidence">
            <a:extLst>
              <a:ext uri="{FF2B5EF4-FFF2-40B4-BE49-F238E27FC236}">
                <a16:creationId xmlns:a16="http://schemas.microsoft.com/office/drawing/2014/main" id="{264A1DB9-AB33-4597-B042-EBCD091362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7" name="Picture 6">
            <a:extLst>
              <a:ext uri="{FF2B5EF4-FFF2-40B4-BE49-F238E27FC236}">
                <a16:creationId xmlns:a16="http://schemas.microsoft.com/office/drawing/2014/main" id="{9E7F8EB0-1E5F-4BC8-BADA-23B7EEDEB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9" name="TextBox 8">
            <a:extLst>
              <a:ext uri="{FF2B5EF4-FFF2-40B4-BE49-F238E27FC236}">
                <a16:creationId xmlns:a16="http://schemas.microsoft.com/office/drawing/2014/main" id="{565B08CE-34E8-4D2C-8FB8-13D824E49F90}"/>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95361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12B14-3916-4CF3-9123-80AB96A4C967}"/>
              </a:ext>
            </a:extLst>
          </p:cNvPr>
          <p:cNvSpPr>
            <a:spLocks noGrp="1"/>
          </p:cNvSpPr>
          <p:nvPr>
            <p:ph type="title"/>
          </p:nvPr>
        </p:nvSpPr>
        <p:spPr/>
        <p:txBody>
          <a:bodyPr/>
          <a:lstStyle/>
          <a:p>
            <a:r>
              <a:rPr lang="en-CA" dirty="0"/>
              <a:t>Objectives </a:t>
            </a:r>
          </a:p>
        </p:txBody>
      </p:sp>
      <p:sp>
        <p:nvSpPr>
          <p:cNvPr id="5" name="Content Placeholder 4">
            <a:extLst>
              <a:ext uri="{FF2B5EF4-FFF2-40B4-BE49-F238E27FC236}">
                <a16:creationId xmlns:a16="http://schemas.microsoft.com/office/drawing/2014/main" id="{677D53D1-9E8F-497A-9473-A17B604ACED9}"/>
              </a:ext>
            </a:extLst>
          </p:cNvPr>
          <p:cNvSpPr>
            <a:spLocks noGrp="1"/>
          </p:cNvSpPr>
          <p:nvPr>
            <p:ph idx="1"/>
          </p:nvPr>
        </p:nvSpPr>
        <p:spPr/>
        <p:txBody>
          <a:bodyPr/>
          <a:lstStyle/>
          <a:p>
            <a:r>
              <a:rPr lang="en-CA" dirty="0"/>
              <a:t>Conduct a literature and website review of international credit recognition, processing and assessment practices</a:t>
            </a:r>
          </a:p>
          <a:p>
            <a:r>
              <a:rPr lang="en-CA" dirty="0"/>
              <a:t>Identify issues and supports relevant to the field</a:t>
            </a:r>
          </a:p>
          <a:p>
            <a:r>
              <a:rPr lang="en-CA" dirty="0"/>
              <a:t>Identify a typology of practices for transfer and exchange credit</a:t>
            </a:r>
          </a:p>
          <a:p>
            <a:r>
              <a:rPr lang="en-CA" dirty="0"/>
              <a:t>Showcase innovative exemplars worthy of replication</a:t>
            </a:r>
          </a:p>
          <a:p>
            <a:r>
              <a:rPr lang="en-CA" dirty="0"/>
              <a:t>Recommend practices to improve efficiencies and system-wide sharing and collaboration</a:t>
            </a:r>
          </a:p>
          <a:p>
            <a:r>
              <a:rPr lang="en-CA" dirty="0"/>
              <a:t>Suggest topics for future research</a:t>
            </a:r>
          </a:p>
        </p:txBody>
      </p:sp>
    </p:spTree>
    <p:extLst>
      <p:ext uri="{BB962C8B-B14F-4D97-AF65-F5344CB8AC3E}">
        <p14:creationId xmlns:p14="http://schemas.microsoft.com/office/powerpoint/2010/main" val="406667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9430-AB4B-4CA4-A2D8-A81CE9E8B674}"/>
              </a:ext>
            </a:extLst>
          </p:cNvPr>
          <p:cNvSpPr>
            <a:spLocks noGrp="1"/>
          </p:cNvSpPr>
          <p:nvPr>
            <p:ph type="title"/>
          </p:nvPr>
        </p:nvSpPr>
        <p:spPr>
          <a:xfrm>
            <a:off x="838200" y="365125"/>
            <a:ext cx="10515600" cy="2276475"/>
          </a:xfrm>
        </p:spPr>
        <p:txBody>
          <a:bodyPr>
            <a:normAutofit/>
          </a:bodyPr>
          <a:lstStyle/>
          <a:p>
            <a:r>
              <a:rPr lang="en-CA" dirty="0"/>
              <a:t>…by evaluating courses in advance (similar to the BC Transfer System). </a:t>
            </a:r>
          </a:p>
        </p:txBody>
      </p:sp>
      <p:sp>
        <p:nvSpPr>
          <p:cNvPr id="3" name="Content Placeholder 2">
            <a:extLst>
              <a:ext uri="{FF2B5EF4-FFF2-40B4-BE49-F238E27FC236}">
                <a16:creationId xmlns:a16="http://schemas.microsoft.com/office/drawing/2014/main" id="{5860B051-ADC0-45C6-B21F-A9AC59BABFE0}"/>
              </a:ext>
            </a:extLst>
          </p:cNvPr>
          <p:cNvSpPr>
            <a:spLocks noGrp="1"/>
          </p:cNvSpPr>
          <p:nvPr>
            <p:ph idx="1"/>
          </p:nvPr>
        </p:nvSpPr>
        <p:spPr/>
        <p:txBody>
          <a:bodyPr/>
          <a:lstStyle/>
          <a:p>
            <a:endParaRPr lang="en-CA" dirty="0"/>
          </a:p>
          <a:p>
            <a:pPr marL="0" indent="0" algn="ctr">
              <a:buNone/>
            </a:pPr>
            <a:endParaRPr lang="en-CA" dirty="0"/>
          </a:p>
          <a:p>
            <a:pPr marL="0" indent="0" algn="ctr">
              <a:buNone/>
            </a:pPr>
            <a:endParaRPr lang="en-CA" dirty="0"/>
          </a:p>
          <a:p>
            <a:pPr marL="0" indent="0" algn="ctr">
              <a:buNone/>
            </a:pPr>
            <a:r>
              <a:rPr lang="en-CA" b="1" dirty="0">
                <a:solidFill>
                  <a:srgbClr val="C00000"/>
                </a:solidFill>
              </a:rPr>
              <a:t>73% Agreed or strong agreed</a:t>
            </a:r>
          </a:p>
          <a:p>
            <a:pPr marL="0" indent="0" algn="ctr">
              <a:buNone/>
            </a:pPr>
            <a:r>
              <a:rPr lang="en-CA" dirty="0"/>
              <a:t>5% Disagreed or strong disagreed</a:t>
            </a:r>
          </a:p>
          <a:p>
            <a:pPr marL="0" indent="0" algn="ctr">
              <a:buNone/>
            </a:pPr>
            <a:r>
              <a:rPr lang="en-CA" dirty="0"/>
              <a:t>15% Neutral</a:t>
            </a:r>
          </a:p>
          <a:p>
            <a:pPr marL="0" indent="0" algn="ctr">
              <a:buNone/>
            </a:pPr>
            <a:r>
              <a:rPr lang="en-CA" dirty="0"/>
              <a:t>6% Did not know</a:t>
            </a:r>
          </a:p>
        </p:txBody>
      </p:sp>
    </p:spTree>
    <p:extLst>
      <p:ext uri="{BB962C8B-B14F-4D97-AF65-F5344CB8AC3E}">
        <p14:creationId xmlns:p14="http://schemas.microsoft.com/office/powerpoint/2010/main" val="292010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262E-49F9-4B1E-9350-DA34693032E9}"/>
              </a:ext>
            </a:extLst>
          </p:cNvPr>
          <p:cNvSpPr>
            <a:spLocks noGrp="1"/>
          </p:cNvSpPr>
          <p:nvPr>
            <p:ph type="title"/>
          </p:nvPr>
        </p:nvSpPr>
        <p:spPr/>
        <p:txBody>
          <a:bodyPr>
            <a:normAutofit/>
          </a:bodyPr>
          <a:lstStyle/>
          <a:p>
            <a:r>
              <a:rPr lang="en-CA" dirty="0"/>
              <a:t>…if student results came from trusted sources via electronic data exchange.</a:t>
            </a:r>
          </a:p>
        </p:txBody>
      </p:sp>
      <p:sp>
        <p:nvSpPr>
          <p:cNvPr id="3" name="Content Placeholder 2">
            <a:extLst>
              <a:ext uri="{FF2B5EF4-FFF2-40B4-BE49-F238E27FC236}">
                <a16:creationId xmlns:a16="http://schemas.microsoft.com/office/drawing/2014/main" id="{9E83B201-1F60-448A-8045-4AEB22980737}"/>
              </a:ext>
            </a:extLst>
          </p:cNvPr>
          <p:cNvSpPr>
            <a:spLocks noGrp="1"/>
          </p:cNvSpPr>
          <p:nvPr>
            <p:ph idx="1"/>
          </p:nvPr>
        </p:nvSpPr>
        <p:spPr>
          <a:xfrm>
            <a:off x="838200" y="1690688"/>
            <a:ext cx="10515600" cy="4351338"/>
          </a:xfrm>
        </p:spPr>
        <p:txBody>
          <a:bodyPr/>
          <a:lstStyle/>
          <a:p>
            <a:pPr marL="0" indent="0" algn="ctr">
              <a:buNone/>
            </a:pPr>
            <a:endParaRPr lang="en-CA" dirty="0"/>
          </a:p>
          <a:p>
            <a:pPr marL="0" indent="0" algn="ctr">
              <a:buNone/>
            </a:pPr>
            <a:endParaRPr lang="en-CA" dirty="0"/>
          </a:p>
          <a:p>
            <a:pPr marL="0" indent="0" algn="ctr">
              <a:buNone/>
            </a:pPr>
            <a:r>
              <a:rPr lang="en-CA" b="1" dirty="0">
                <a:solidFill>
                  <a:srgbClr val="C00000"/>
                </a:solidFill>
              </a:rPr>
              <a:t>87% Agreed or strongly agreed</a:t>
            </a:r>
          </a:p>
          <a:p>
            <a:pPr marL="0" indent="0" algn="ctr">
              <a:buNone/>
            </a:pPr>
            <a:r>
              <a:rPr lang="en-CA" dirty="0"/>
              <a:t>1% Disagreed or strongly disagreed</a:t>
            </a:r>
          </a:p>
          <a:p>
            <a:pPr marL="0" indent="0" algn="ctr">
              <a:buNone/>
            </a:pPr>
            <a:r>
              <a:rPr lang="en-CA" dirty="0"/>
              <a:t>10% Neutral</a:t>
            </a:r>
          </a:p>
          <a:p>
            <a:pPr marL="0" indent="0" algn="ctr">
              <a:buNone/>
            </a:pPr>
            <a:r>
              <a:rPr lang="en-CA" dirty="0"/>
              <a:t>1% Did not know</a:t>
            </a:r>
          </a:p>
        </p:txBody>
      </p:sp>
    </p:spTree>
    <p:extLst>
      <p:ext uri="{BB962C8B-B14F-4D97-AF65-F5344CB8AC3E}">
        <p14:creationId xmlns:p14="http://schemas.microsoft.com/office/powerpoint/2010/main" val="249151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83F0-15CA-4D11-BD13-65499412D401}"/>
              </a:ext>
            </a:extLst>
          </p:cNvPr>
          <p:cNvSpPr>
            <a:spLocks noGrp="1"/>
          </p:cNvSpPr>
          <p:nvPr>
            <p:ph type="title"/>
          </p:nvPr>
        </p:nvSpPr>
        <p:spPr>
          <a:xfrm>
            <a:off x="838200" y="365125"/>
            <a:ext cx="10515600" cy="1882775"/>
          </a:xfrm>
        </p:spPr>
        <p:txBody>
          <a:bodyPr>
            <a:normAutofit fontScale="90000"/>
          </a:bodyPr>
          <a:lstStyle/>
          <a:p>
            <a:r>
              <a:rPr lang="en-CA" dirty="0"/>
              <a:t>… if previous course equivalency decisions were available in advance </a:t>
            </a:r>
            <a:r>
              <a:rPr lang="en-CA" b="1" dirty="0"/>
              <a:t>to students.</a:t>
            </a:r>
          </a:p>
        </p:txBody>
      </p:sp>
      <p:sp>
        <p:nvSpPr>
          <p:cNvPr id="3" name="Content Placeholder 2">
            <a:extLst>
              <a:ext uri="{FF2B5EF4-FFF2-40B4-BE49-F238E27FC236}">
                <a16:creationId xmlns:a16="http://schemas.microsoft.com/office/drawing/2014/main" id="{F45A060D-D3A5-4918-81D6-84EB2BCFC2F2}"/>
              </a:ext>
            </a:extLst>
          </p:cNvPr>
          <p:cNvSpPr>
            <a:spLocks noGrp="1"/>
          </p:cNvSpPr>
          <p:nvPr>
            <p:ph idx="1"/>
          </p:nvPr>
        </p:nvSpPr>
        <p:spPr>
          <a:xfrm>
            <a:off x="838200" y="1767770"/>
            <a:ext cx="10515600" cy="4351338"/>
          </a:xfrm>
        </p:spPr>
        <p:txBody>
          <a:bodyPr/>
          <a:lstStyle/>
          <a:p>
            <a:pPr marL="0" indent="0" algn="ctr">
              <a:buNone/>
            </a:pPr>
            <a:endParaRPr lang="en-CA" dirty="0"/>
          </a:p>
          <a:p>
            <a:pPr marL="0" indent="0" algn="ctr">
              <a:buNone/>
            </a:pPr>
            <a:endParaRPr lang="en-CA" dirty="0"/>
          </a:p>
          <a:p>
            <a:pPr marL="0" indent="0" algn="ctr">
              <a:buNone/>
            </a:pPr>
            <a:r>
              <a:rPr lang="en-CA" b="1" dirty="0">
                <a:solidFill>
                  <a:srgbClr val="C00000"/>
                </a:solidFill>
              </a:rPr>
              <a:t>85% Agreed or strongly agreed </a:t>
            </a:r>
          </a:p>
          <a:p>
            <a:pPr marL="0" indent="0" algn="ctr">
              <a:buNone/>
            </a:pPr>
            <a:r>
              <a:rPr lang="en-CA" dirty="0"/>
              <a:t>12% Neutral</a:t>
            </a:r>
          </a:p>
          <a:p>
            <a:pPr marL="0" indent="0" algn="ctr">
              <a:buNone/>
            </a:pPr>
            <a:r>
              <a:rPr lang="en-CA" dirty="0"/>
              <a:t>3% Did not know</a:t>
            </a:r>
          </a:p>
          <a:p>
            <a:endParaRPr lang="en-CA" dirty="0"/>
          </a:p>
        </p:txBody>
      </p:sp>
    </p:spTree>
    <p:extLst>
      <p:ext uri="{BB962C8B-B14F-4D97-AF65-F5344CB8AC3E}">
        <p14:creationId xmlns:p14="http://schemas.microsoft.com/office/powerpoint/2010/main" val="418512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83F0-15CA-4D11-BD13-65499412D401}"/>
              </a:ext>
            </a:extLst>
          </p:cNvPr>
          <p:cNvSpPr>
            <a:spLocks noGrp="1"/>
          </p:cNvSpPr>
          <p:nvPr>
            <p:ph type="title"/>
          </p:nvPr>
        </p:nvSpPr>
        <p:spPr>
          <a:xfrm>
            <a:off x="838200" y="365125"/>
            <a:ext cx="10515600" cy="1882775"/>
          </a:xfrm>
        </p:spPr>
        <p:txBody>
          <a:bodyPr>
            <a:normAutofit fontScale="90000"/>
          </a:bodyPr>
          <a:lstStyle/>
          <a:p>
            <a:r>
              <a:rPr lang="en-CA" dirty="0"/>
              <a:t>…if previous course equivalency decisions were available in advance </a:t>
            </a:r>
            <a:r>
              <a:rPr lang="en-CA" b="1" dirty="0"/>
              <a:t>to other institutions.</a:t>
            </a:r>
          </a:p>
        </p:txBody>
      </p:sp>
      <p:sp>
        <p:nvSpPr>
          <p:cNvPr id="3" name="Content Placeholder 2">
            <a:extLst>
              <a:ext uri="{FF2B5EF4-FFF2-40B4-BE49-F238E27FC236}">
                <a16:creationId xmlns:a16="http://schemas.microsoft.com/office/drawing/2014/main" id="{F45A060D-D3A5-4918-81D6-84EB2BCFC2F2}"/>
              </a:ext>
            </a:extLst>
          </p:cNvPr>
          <p:cNvSpPr>
            <a:spLocks noGrp="1"/>
          </p:cNvSpPr>
          <p:nvPr>
            <p:ph idx="1"/>
          </p:nvPr>
        </p:nvSpPr>
        <p:spPr>
          <a:xfrm>
            <a:off x="838200" y="1306512"/>
            <a:ext cx="10515600" cy="4531608"/>
          </a:xfrm>
        </p:spPr>
        <p:txBody>
          <a:bodyPr/>
          <a:lstStyle/>
          <a:p>
            <a:pPr marL="0" indent="0" algn="ctr">
              <a:buNone/>
            </a:pPr>
            <a:endParaRPr lang="en-CA" dirty="0"/>
          </a:p>
          <a:p>
            <a:pPr marL="0" indent="0" algn="ctr">
              <a:buNone/>
            </a:pPr>
            <a:endParaRPr lang="en-CA" dirty="0"/>
          </a:p>
          <a:p>
            <a:pPr marL="0" indent="0" algn="ctr">
              <a:buNone/>
            </a:pPr>
            <a:r>
              <a:rPr lang="en-CA" b="1" dirty="0">
                <a:solidFill>
                  <a:srgbClr val="C00000"/>
                </a:solidFill>
              </a:rPr>
              <a:t>83% Agreed or strongly agreed </a:t>
            </a:r>
          </a:p>
          <a:p>
            <a:pPr marL="0" indent="0" algn="ctr">
              <a:buNone/>
            </a:pPr>
            <a:r>
              <a:rPr lang="en-CA" dirty="0"/>
              <a:t>13% Neutral</a:t>
            </a:r>
          </a:p>
          <a:p>
            <a:pPr marL="0" indent="0" algn="ctr">
              <a:buNone/>
            </a:pPr>
            <a:r>
              <a:rPr lang="en-CA" dirty="0"/>
              <a:t>1% Disagreed or strongly disagreed</a:t>
            </a:r>
          </a:p>
          <a:p>
            <a:pPr marL="0" indent="0" algn="ctr">
              <a:buNone/>
            </a:pPr>
            <a:r>
              <a:rPr lang="en-CA" dirty="0"/>
              <a:t>1% Did not know</a:t>
            </a:r>
          </a:p>
          <a:p>
            <a:endParaRPr lang="en-CA" dirty="0"/>
          </a:p>
        </p:txBody>
      </p:sp>
      <p:sp>
        <p:nvSpPr>
          <p:cNvPr id="4" name="Rectangle 3">
            <a:extLst>
              <a:ext uri="{FF2B5EF4-FFF2-40B4-BE49-F238E27FC236}">
                <a16:creationId xmlns:a16="http://schemas.microsoft.com/office/drawing/2014/main" id="{E2D4BBD3-05EF-4D3A-A82F-82404D314F3E}"/>
              </a:ext>
            </a:extLst>
          </p:cNvPr>
          <p:cNvSpPr/>
          <p:nvPr/>
        </p:nvSpPr>
        <p:spPr>
          <a:xfrm>
            <a:off x="1206500" y="4610101"/>
            <a:ext cx="10147300" cy="1716496"/>
          </a:xfrm>
          <a:prstGeom prst="rect">
            <a:avLst/>
          </a:prstGeom>
        </p:spPr>
        <p:txBody>
          <a:bodyPr wrap="square">
            <a:spAutoFit/>
          </a:bodyPr>
          <a:lstStyle/>
          <a:p>
            <a:pPr algn="ctr">
              <a:lnSpc>
                <a:spcPct val="107000"/>
              </a:lnSpc>
              <a:spcAft>
                <a:spcPts val="800"/>
              </a:spcAft>
            </a:pPr>
            <a:r>
              <a:rPr lang="en-CA" sz="2500" dirty="0">
                <a:latin typeface="Comic Sans MS" panose="030F0702030302020204" pitchFamily="66" charset="0"/>
                <a:ea typeface="Calibri" panose="020F0502020204030204" pitchFamily="34" charset="0"/>
                <a:cs typeface="Times New Roman" panose="02020603050405020304" pitchFamily="18" charset="0"/>
              </a:rPr>
              <a:t>82% of the BC respondents agreed or strongly agreed which represents a proportionally higher rate than other regions (eastern provinces = 75%; Ontario and Quebec = 76%; western provinces = 62%).</a:t>
            </a:r>
          </a:p>
        </p:txBody>
      </p:sp>
    </p:spTree>
    <p:extLst>
      <p:ext uri="{BB962C8B-B14F-4D97-AF65-F5344CB8AC3E}">
        <p14:creationId xmlns:p14="http://schemas.microsoft.com/office/powerpoint/2010/main" val="359506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E649-16C9-47E0-A0EF-F690AA249BFC}"/>
              </a:ext>
            </a:extLst>
          </p:cNvPr>
          <p:cNvSpPr>
            <a:spLocks noGrp="1"/>
          </p:cNvSpPr>
          <p:nvPr>
            <p:ph type="title"/>
          </p:nvPr>
        </p:nvSpPr>
        <p:spPr/>
        <p:txBody>
          <a:bodyPr/>
          <a:lstStyle/>
          <a:p>
            <a:r>
              <a:rPr lang="en-CA" dirty="0"/>
              <a:t>Future Research</a:t>
            </a:r>
          </a:p>
        </p:txBody>
      </p:sp>
      <p:sp>
        <p:nvSpPr>
          <p:cNvPr id="3" name="Content Placeholder 2">
            <a:extLst>
              <a:ext uri="{FF2B5EF4-FFF2-40B4-BE49-F238E27FC236}">
                <a16:creationId xmlns:a16="http://schemas.microsoft.com/office/drawing/2014/main" id="{290DC1C3-53CE-436E-A596-4659F087A9EB}"/>
              </a:ext>
            </a:extLst>
          </p:cNvPr>
          <p:cNvSpPr>
            <a:spLocks noGrp="1"/>
          </p:cNvSpPr>
          <p:nvPr>
            <p:ph idx="1"/>
          </p:nvPr>
        </p:nvSpPr>
        <p:spPr/>
        <p:txBody>
          <a:bodyPr>
            <a:normAutofit/>
          </a:bodyPr>
          <a:lstStyle/>
          <a:p>
            <a:r>
              <a:rPr lang="en-CA" dirty="0"/>
              <a:t>Enhance faculty and staff knowledge of the field - best practice, resources and tools</a:t>
            </a:r>
          </a:p>
          <a:p>
            <a:pPr lvl="1"/>
            <a:r>
              <a:rPr lang="en-CA" dirty="0"/>
              <a:t>Quality assurance frameworks </a:t>
            </a:r>
          </a:p>
          <a:p>
            <a:pPr lvl="1"/>
            <a:r>
              <a:rPr lang="en-CA" dirty="0"/>
              <a:t>Best practice guides</a:t>
            </a:r>
          </a:p>
          <a:p>
            <a:pPr lvl="1"/>
            <a:r>
              <a:rPr lang="en-CA" dirty="0"/>
              <a:t>Conventions</a:t>
            </a:r>
          </a:p>
          <a:p>
            <a:r>
              <a:rPr lang="en-CA" dirty="0"/>
              <a:t>Explore research that improves processes and knowledge (e.g., researching the formats of international course syllabi to inform institutional expectations; analyze what is needed to create a shared database of recognized institutions)</a:t>
            </a:r>
          </a:p>
        </p:txBody>
      </p:sp>
    </p:spTree>
    <p:extLst>
      <p:ext uri="{BB962C8B-B14F-4D97-AF65-F5344CB8AC3E}">
        <p14:creationId xmlns:p14="http://schemas.microsoft.com/office/powerpoint/2010/main" val="3934180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BD73-EEB8-41BE-B8A1-A505FB05B86B}"/>
              </a:ext>
            </a:extLst>
          </p:cNvPr>
          <p:cNvSpPr>
            <a:spLocks noGrp="1"/>
          </p:cNvSpPr>
          <p:nvPr>
            <p:ph type="title"/>
          </p:nvPr>
        </p:nvSpPr>
        <p:spPr/>
        <p:txBody>
          <a:bodyPr>
            <a:normAutofit/>
          </a:bodyPr>
          <a:lstStyle/>
          <a:p>
            <a:r>
              <a:rPr lang="en-CA" dirty="0"/>
              <a:t>System-Wide Coordination</a:t>
            </a:r>
          </a:p>
        </p:txBody>
      </p:sp>
      <p:sp>
        <p:nvSpPr>
          <p:cNvPr id="3" name="Content Placeholder 2">
            <a:extLst>
              <a:ext uri="{FF2B5EF4-FFF2-40B4-BE49-F238E27FC236}">
                <a16:creationId xmlns:a16="http://schemas.microsoft.com/office/drawing/2014/main" id="{93D874CE-33E8-4788-8B74-6F28C5EC3F9B}"/>
              </a:ext>
            </a:extLst>
          </p:cNvPr>
          <p:cNvSpPr>
            <a:spLocks noGrp="1"/>
          </p:cNvSpPr>
          <p:nvPr>
            <p:ph idx="1"/>
          </p:nvPr>
        </p:nvSpPr>
        <p:spPr/>
        <p:txBody>
          <a:bodyPr>
            <a:normAutofit fontScale="77500" lnSpcReduction="20000"/>
          </a:bodyPr>
          <a:lstStyle/>
          <a:p>
            <a:pPr>
              <a:lnSpc>
                <a:spcPct val="120000"/>
              </a:lnSpc>
            </a:pPr>
            <a:r>
              <a:rPr lang="en-CA" dirty="0"/>
              <a:t>Create new and leverage existing provincial and national resources and tools</a:t>
            </a:r>
          </a:p>
          <a:p>
            <a:pPr lvl="1">
              <a:lnSpc>
                <a:spcPct val="120000"/>
              </a:lnSpc>
            </a:pPr>
            <a:r>
              <a:rPr lang="en-CA" dirty="0"/>
              <a:t>Examples: create a national / provincial equivalency guide; expand the ARUCC PCCAT Transcript and Transfer Guide; create region-wide or national course equivalency system</a:t>
            </a:r>
          </a:p>
          <a:p>
            <a:pPr lvl="1"/>
            <a:r>
              <a:rPr lang="en-CA" dirty="0"/>
              <a:t>Exemplars: UK NARIC, CICIC, IQAS, </a:t>
            </a:r>
            <a:r>
              <a:rPr lang="en-CA" dirty="0" err="1"/>
              <a:t>Cdn</a:t>
            </a:r>
            <a:r>
              <a:rPr lang="en-CA" dirty="0"/>
              <a:t> institutional equivalency databases</a:t>
            </a:r>
          </a:p>
          <a:p>
            <a:pPr>
              <a:lnSpc>
                <a:spcPct val="120000"/>
              </a:lnSpc>
            </a:pPr>
            <a:r>
              <a:rPr lang="en-CA" dirty="0"/>
              <a:t>Partner with others</a:t>
            </a:r>
          </a:p>
          <a:p>
            <a:pPr lvl="1">
              <a:lnSpc>
                <a:spcPct val="120000"/>
              </a:lnSpc>
            </a:pPr>
            <a:r>
              <a:rPr lang="en-CA" dirty="0"/>
              <a:t>Exemplars: OUAC with WES, CAT MOU, Groningen</a:t>
            </a:r>
          </a:p>
          <a:p>
            <a:pPr>
              <a:lnSpc>
                <a:spcPct val="120000"/>
              </a:lnSpc>
            </a:pPr>
            <a:r>
              <a:rPr lang="en-CA" dirty="0"/>
              <a:t>Create and sustain coordinated resources, tools, and training</a:t>
            </a:r>
          </a:p>
          <a:p>
            <a:pPr lvl="1">
              <a:lnSpc>
                <a:spcPct val="120000"/>
              </a:lnSpc>
            </a:pPr>
            <a:r>
              <a:rPr lang="en-CA" dirty="0"/>
              <a:t>Example: Develop Canada-wide workshop and community of practice </a:t>
            </a:r>
          </a:p>
          <a:p>
            <a:pPr lvl="1">
              <a:lnSpc>
                <a:spcPct val="120000"/>
              </a:lnSpc>
            </a:pPr>
            <a:r>
              <a:rPr lang="en-CA" dirty="0"/>
              <a:t>Exemplar: CICIC</a:t>
            </a:r>
          </a:p>
          <a:p>
            <a:pPr>
              <a:lnSpc>
                <a:spcPct val="120000"/>
              </a:lnSpc>
            </a:pPr>
            <a:r>
              <a:rPr lang="en-CA" dirty="0"/>
              <a:t>Support the ARUCC Groningen &amp; Student Mobility Project</a:t>
            </a:r>
          </a:p>
        </p:txBody>
      </p:sp>
    </p:spTree>
    <p:extLst>
      <p:ext uri="{BB962C8B-B14F-4D97-AF65-F5344CB8AC3E}">
        <p14:creationId xmlns:p14="http://schemas.microsoft.com/office/powerpoint/2010/main" val="2887281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generated with very high confidence">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7EC5AE1-1317-4602-A0AF-2C527427A4C6}"/>
              </a:ext>
            </a:extLst>
          </p:cNvPr>
          <p:cNvSpPr>
            <a:spLocks noGrp="1"/>
          </p:cNvSpPr>
          <p:nvPr>
            <p:ph type="ctrTitle"/>
          </p:nvPr>
        </p:nvSpPr>
        <p:spPr>
          <a:xfrm>
            <a:off x="3045368" y="2043663"/>
            <a:ext cx="6105194" cy="2031055"/>
          </a:xfrm>
        </p:spPr>
        <p:txBody>
          <a:bodyPr>
            <a:normAutofit/>
          </a:bodyPr>
          <a:lstStyle/>
          <a:p>
            <a:r>
              <a:rPr lang="en-CA" dirty="0">
                <a:solidFill>
                  <a:srgbClr val="FFFFFF"/>
                </a:solidFill>
              </a:rPr>
              <a:t>Overall Reflections</a:t>
            </a:r>
          </a:p>
        </p:txBody>
      </p:sp>
      <p:pic>
        <p:nvPicPr>
          <p:cNvPr id="9" name="Picture 8" descr="A close up of a logo&#10;&#10;Description generated with very high confidence">
            <a:extLst>
              <a:ext uri="{FF2B5EF4-FFF2-40B4-BE49-F238E27FC236}">
                <a16:creationId xmlns:a16="http://schemas.microsoft.com/office/drawing/2014/main" id="{4EEE217B-A6E1-43A2-B675-E549AD1635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7" name="Picture 6">
            <a:extLst>
              <a:ext uri="{FF2B5EF4-FFF2-40B4-BE49-F238E27FC236}">
                <a16:creationId xmlns:a16="http://schemas.microsoft.com/office/drawing/2014/main" id="{5C5EEB45-DA09-456B-9E62-484F4A4D5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11113F74-06C3-48AB-8081-6A4556A15F12}"/>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117815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C5B2-8BA5-444B-971C-DDC9E14ED131}"/>
              </a:ext>
            </a:extLst>
          </p:cNvPr>
          <p:cNvSpPr>
            <a:spLocks noGrp="1"/>
          </p:cNvSpPr>
          <p:nvPr>
            <p:ph type="title"/>
          </p:nvPr>
        </p:nvSpPr>
        <p:spPr/>
        <p:txBody>
          <a:bodyPr/>
          <a:lstStyle/>
          <a:p>
            <a:r>
              <a:rPr lang="en-CA" dirty="0"/>
              <a:t>Canada is Well Positioned </a:t>
            </a:r>
          </a:p>
        </p:txBody>
      </p:sp>
      <p:sp>
        <p:nvSpPr>
          <p:cNvPr id="3" name="Content Placeholder 2">
            <a:extLst>
              <a:ext uri="{FF2B5EF4-FFF2-40B4-BE49-F238E27FC236}">
                <a16:creationId xmlns:a16="http://schemas.microsoft.com/office/drawing/2014/main" id="{19F50B21-E9F4-4E18-96D9-7AC942C09C1C}"/>
              </a:ext>
            </a:extLst>
          </p:cNvPr>
          <p:cNvSpPr>
            <a:spLocks noGrp="1"/>
          </p:cNvSpPr>
          <p:nvPr>
            <p:ph idx="1"/>
          </p:nvPr>
        </p:nvSpPr>
        <p:spPr/>
        <p:txBody>
          <a:bodyPr/>
          <a:lstStyle/>
          <a:p>
            <a:r>
              <a:rPr lang="en-CA" dirty="0"/>
              <a:t>Leverage partnerships between the BCCAT, other CATs, PCCAT, ARUCC, CanPESC, CUCCIO, and CICIC</a:t>
            </a:r>
          </a:p>
          <a:p>
            <a:r>
              <a:rPr lang="en-CA" dirty="0"/>
              <a:t>Data equivalency databases exist in Canada (Exemplars)</a:t>
            </a:r>
          </a:p>
          <a:p>
            <a:r>
              <a:rPr lang="en-CA" dirty="0"/>
              <a:t>CICIC’s work to align with the Lisbon Recognition Convention is critical - Assessor tools, resources, the </a:t>
            </a:r>
            <a:r>
              <a:rPr lang="en-CA" dirty="0">
                <a:hlinkClick r:id="rId2"/>
              </a:rPr>
              <a:t>Pan-Canadian Quality Assurance Framework for International Academic Credentials</a:t>
            </a:r>
            <a:r>
              <a:rPr lang="en-CA" dirty="0"/>
              <a:t>, the </a:t>
            </a:r>
            <a:r>
              <a:rPr lang="en-CA" dirty="0">
                <a:hlinkClick r:id="rId3"/>
              </a:rPr>
              <a:t>Best Practices and Guidelines for Assessing the Qualifications of Refugees</a:t>
            </a:r>
            <a:r>
              <a:rPr lang="en-CA" dirty="0"/>
              <a:t>, and a community of practice group</a:t>
            </a:r>
          </a:p>
          <a:p>
            <a:endParaRPr lang="en-CA" dirty="0"/>
          </a:p>
        </p:txBody>
      </p:sp>
    </p:spTree>
    <p:extLst>
      <p:ext uri="{BB962C8B-B14F-4D97-AF65-F5344CB8AC3E}">
        <p14:creationId xmlns:p14="http://schemas.microsoft.com/office/powerpoint/2010/main" val="1036427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20570-C70E-4ED0-86A5-3EB6211A3DD1}"/>
              </a:ext>
            </a:extLst>
          </p:cNvPr>
          <p:cNvSpPr>
            <a:spLocks noGrp="1"/>
          </p:cNvSpPr>
          <p:nvPr>
            <p:ph type="title"/>
          </p:nvPr>
        </p:nvSpPr>
        <p:spPr/>
        <p:txBody>
          <a:bodyPr>
            <a:normAutofit/>
          </a:bodyPr>
          <a:lstStyle/>
          <a:p>
            <a:r>
              <a:rPr lang="en-CA" dirty="0">
                <a:solidFill>
                  <a:srgbClr val="C00000"/>
                </a:solidFill>
              </a:rPr>
              <a:t>Additional Recommendations</a:t>
            </a:r>
            <a:br>
              <a:rPr lang="en-CA" dirty="0">
                <a:solidFill>
                  <a:srgbClr val="C00000"/>
                </a:solidFill>
              </a:rPr>
            </a:br>
            <a:endParaRPr lang="en-CA" dirty="0"/>
          </a:p>
        </p:txBody>
      </p:sp>
      <p:sp>
        <p:nvSpPr>
          <p:cNvPr id="5" name="Content Placeholder 4">
            <a:extLst>
              <a:ext uri="{FF2B5EF4-FFF2-40B4-BE49-F238E27FC236}">
                <a16:creationId xmlns:a16="http://schemas.microsoft.com/office/drawing/2014/main" id="{50AF53E9-6A7A-4C52-AFF5-9D9BD3B733EF}"/>
              </a:ext>
            </a:extLst>
          </p:cNvPr>
          <p:cNvSpPr>
            <a:spLocks noGrp="1"/>
          </p:cNvSpPr>
          <p:nvPr>
            <p:ph idx="1"/>
          </p:nvPr>
        </p:nvSpPr>
        <p:spPr/>
        <p:txBody>
          <a:bodyPr/>
          <a:lstStyle/>
          <a:p>
            <a:pPr marL="0" indent="0">
              <a:buNone/>
            </a:pPr>
            <a:r>
              <a:rPr lang="en-CA" dirty="0"/>
              <a:t>Work together to enhance….</a:t>
            </a:r>
          </a:p>
          <a:p>
            <a:r>
              <a:rPr lang="en-CA" dirty="0"/>
              <a:t>Information sharing</a:t>
            </a:r>
          </a:p>
          <a:p>
            <a:r>
              <a:rPr lang="en-CA" dirty="0"/>
              <a:t>Cost savings</a:t>
            </a:r>
          </a:p>
          <a:p>
            <a:r>
              <a:rPr lang="en-CA" dirty="0"/>
              <a:t>Efficiencies</a:t>
            </a:r>
          </a:p>
          <a:p>
            <a:r>
              <a:rPr lang="en-CA" dirty="0"/>
              <a:t>Economies of scale and scope</a:t>
            </a:r>
          </a:p>
          <a:p>
            <a:r>
              <a:rPr lang="en-CA" dirty="0"/>
              <a:t>Flexibility</a:t>
            </a:r>
          </a:p>
          <a:p>
            <a:r>
              <a:rPr lang="en-CA" dirty="0"/>
              <a:t>Student mobility</a:t>
            </a:r>
          </a:p>
        </p:txBody>
      </p:sp>
    </p:spTree>
    <p:extLst>
      <p:ext uri="{BB962C8B-B14F-4D97-AF65-F5344CB8AC3E}">
        <p14:creationId xmlns:p14="http://schemas.microsoft.com/office/powerpoint/2010/main" val="1649640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5FC41A-4CFA-4FCE-9989-C2202BB1167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
        <p:nvSpPr>
          <p:cNvPr id="2" name="Title 1">
            <a:extLst>
              <a:ext uri="{FF2B5EF4-FFF2-40B4-BE49-F238E27FC236}">
                <a16:creationId xmlns:a16="http://schemas.microsoft.com/office/drawing/2014/main" id="{0FF1B1AB-C3BD-4C93-BA64-9D048292B525}"/>
              </a:ext>
            </a:extLst>
          </p:cNvPr>
          <p:cNvSpPr>
            <a:spLocks noGrp="1"/>
          </p:cNvSpPr>
          <p:nvPr>
            <p:ph type="title"/>
          </p:nvPr>
        </p:nvSpPr>
        <p:spPr>
          <a:xfrm>
            <a:off x="640079" y="2023236"/>
            <a:ext cx="3659777" cy="2820908"/>
          </a:xfrm>
        </p:spPr>
        <p:txBody>
          <a:bodyPr>
            <a:normAutofit/>
          </a:bodyPr>
          <a:lstStyle/>
          <a:p>
            <a:r>
              <a:rPr lang="en-CA" sz="4000" dirty="0">
                <a:solidFill>
                  <a:srgbClr val="FFFFFF"/>
                </a:solidFill>
              </a:rPr>
              <a:t>Plan</a:t>
            </a:r>
          </a:p>
        </p:txBody>
      </p:sp>
      <p:graphicFrame>
        <p:nvGraphicFramePr>
          <p:cNvPr id="5" name="Content Placeholder 2"/>
          <p:cNvGraphicFramePr>
            <a:graphicFrameLocks noGrp="1"/>
          </p:cNvGraphicFramePr>
          <p:nvPr>
            <p:ph idx="1"/>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logo&#10;&#10;Description generated with very high confidence">
            <a:extLst>
              <a:ext uri="{FF2B5EF4-FFF2-40B4-BE49-F238E27FC236}">
                <a16:creationId xmlns:a16="http://schemas.microsoft.com/office/drawing/2014/main" id="{700D8709-A08C-4559-8DE9-38F764473A0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8" name="Picture 7">
            <a:extLst>
              <a:ext uri="{FF2B5EF4-FFF2-40B4-BE49-F238E27FC236}">
                <a16:creationId xmlns:a16="http://schemas.microsoft.com/office/drawing/2014/main" id="{4D335043-19BA-4BD6-B822-3E581938F1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9" name="TextBox 8">
            <a:extLst>
              <a:ext uri="{FF2B5EF4-FFF2-40B4-BE49-F238E27FC236}">
                <a16:creationId xmlns:a16="http://schemas.microsoft.com/office/drawing/2014/main" id="{C32B3E32-AEE8-4627-BFCF-B4B0791C6003}"/>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337982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5475-85C1-4FC8-9BB3-01A2B5AF4080}"/>
              </a:ext>
            </a:extLst>
          </p:cNvPr>
          <p:cNvSpPr>
            <a:spLocks noGrp="1"/>
          </p:cNvSpPr>
          <p:nvPr>
            <p:ph type="title"/>
          </p:nvPr>
        </p:nvSpPr>
        <p:spPr/>
        <p:txBody>
          <a:bodyPr/>
          <a:lstStyle/>
          <a:p>
            <a:r>
              <a:rPr lang="en-CA" dirty="0"/>
              <a:t>Sample Limitations and Considerations</a:t>
            </a:r>
          </a:p>
        </p:txBody>
      </p:sp>
      <p:sp>
        <p:nvSpPr>
          <p:cNvPr id="3" name="Content Placeholder 2">
            <a:extLst>
              <a:ext uri="{FF2B5EF4-FFF2-40B4-BE49-F238E27FC236}">
                <a16:creationId xmlns:a16="http://schemas.microsoft.com/office/drawing/2014/main" id="{091B37F9-CF7C-4D34-B4B8-E8F10C50E68B}"/>
              </a:ext>
            </a:extLst>
          </p:cNvPr>
          <p:cNvSpPr>
            <a:spLocks noGrp="1"/>
          </p:cNvSpPr>
          <p:nvPr>
            <p:ph idx="1"/>
          </p:nvPr>
        </p:nvSpPr>
        <p:spPr/>
        <p:txBody>
          <a:bodyPr>
            <a:normAutofit/>
          </a:bodyPr>
          <a:lstStyle/>
          <a:p>
            <a:r>
              <a:rPr lang="en-CA" dirty="0"/>
              <a:t>Very limited volume data available for international document processing for transfer or exchange credit (volumes, resources, costs, etc.)</a:t>
            </a:r>
          </a:p>
          <a:p>
            <a:r>
              <a:rPr lang="en-CA" dirty="0"/>
              <a:t>Relied on registrarial colleagues to include faculty and staff from other areas (for interviews and surveys)</a:t>
            </a:r>
          </a:p>
        </p:txBody>
      </p:sp>
    </p:spTree>
    <p:extLst>
      <p:ext uri="{BB962C8B-B14F-4D97-AF65-F5344CB8AC3E}">
        <p14:creationId xmlns:p14="http://schemas.microsoft.com/office/powerpoint/2010/main" val="3015488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2" name="Picture 11">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BC7DDD1-4CAE-4169-B95B-1B6FA39842CE}"/>
              </a:ext>
            </a:extLst>
          </p:cNvPr>
          <p:cNvSpPr>
            <a:spLocks noGrp="1"/>
          </p:cNvSpPr>
          <p:nvPr>
            <p:ph type="title"/>
          </p:nvPr>
        </p:nvSpPr>
        <p:spPr>
          <a:xfrm>
            <a:off x="3043403" y="1548363"/>
            <a:ext cx="6105194" cy="2031055"/>
          </a:xfrm>
        </p:spPr>
        <p:txBody>
          <a:bodyPr vert="horz" lIns="91440" tIns="45720" rIns="91440" bIns="45720" rtlCol="0" anchor="b">
            <a:normAutofit/>
          </a:bodyPr>
          <a:lstStyle/>
          <a:p>
            <a:r>
              <a:rPr lang="en-US" kern="1200" dirty="0">
                <a:solidFill>
                  <a:srgbClr val="FFFFFF"/>
                </a:solidFill>
              </a:rPr>
              <a:t>Final Thoughts and Questions!</a:t>
            </a:r>
          </a:p>
        </p:txBody>
      </p:sp>
      <p:sp>
        <p:nvSpPr>
          <p:cNvPr id="5" name="Text Placeholder 4">
            <a:extLst>
              <a:ext uri="{FF2B5EF4-FFF2-40B4-BE49-F238E27FC236}">
                <a16:creationId xmlns:a16="http://schemas.microsoft.com/office/drawing/2014/main" id="{95FA123B-339A-4CBF-9750-0A414CDA3B3F}"/>
              </a:ext>
            </a:extLst>
          </p:cNvPr>
          <p:cNvSpPr>
            <a:spLocks noGrp="1"/>
          </p:cNvSpPr>
          <p:nvPr>
            <p:ph type="body" idx="1"/>
          </p:nvPr>
        </p:nvSpPr>
        <p:spPr>
          <a:xfrm>
            <a:off x="3059393" y="3579418"/>
            <a:ext cx="6105194" cy="2389582"/>
          </a:xfrm>
        </p:spPr>
        <p:txBody>
          <a:bodyPr vert="horz" lIns="91440" tIns="45720" rIns="91440" bIns="45720" rtlCol="0">
            <a:normAutofit/>
          </a:bodyPr>
          <a:lstStyle/>
          <a:p>
            <a:pPr algn="ctr"/>
            <a:r>
              <a:rPr lang="en-US" dirty="0">
                <a:solidFill>
                  <a:srgbClr val="FFFFFF"/>
                </a:solidFill>
              </a:rPr>
              <a:t>Thank you!</a:t>
            </a:r>
          </a:p>
          <a:p>
            <a:pPr algn="ctr"/>
            <a:endParaRPr lang="en-US" sz="2400" kern="1200" dirty="0">
              <a:solidFill>
                <a:srgbClr val="FFFFFF"/>
              </a:solidFill>
            </a:endParaRPr>
          </a:p>
          <a:p>
            <a:pPr algn="ctr"/>
            <a:r>
              <a:rPr lang="en-US" dirty="0">
                <a:solidFill>
                  <a:srgbClr val="FFFFFF"/>
                </a:solidFill>
              </a:rPr>
              <a:t>Joanne Duklas</a:t>
            </a:r>
          </a:p>
          <a:p>
            <a:pPr algn="ctr"/>
            <a:r>
              <a:rPr lang="en-US" sz="2400" kern="1200" dirty="0">
                <a:solidFill>
                  <a:srgbClr val="FFFFFF"/>
                </a:solidFill>
              </a:rPr>
              <a:t>joanne@duklascornerstone.ca</a:t>
            </a:r>
          </a:p>
        </p:txBody>
      </p:sp>
      <p:pic>
        <p:nvPicPr>
          <p:cNvPr id="6" name="Picture 5" descr="A close up of a logo&#10;&#10;Description generated with very high confidence">
            <a:extLst>
              <a:ext uri="{FF2B5EF4-FFF2-40B4-BE49-F238E27FC236}">
                <a16:creationId xmlns:a16="http://schemas.microsoft.com/office/drawing/2014/main" id="{3CF659F9-61A5-4709-8E03-8565B6FC05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pic>
        <p:nvPicPr>
          <p:cNvPr id="7" name="Picture 6">
            <a:extLst>
              <a:ext uri="{FF2B5EF4-FFF2-40B4-BE49-F238E27FC236}">
                <a16:creationId xmlns:a16="http://schemas.microsoft.com/office/drawing/2014/main" id="{E97606FA-AFAC-4E3F-A7E0-F37F3856D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0AE5D8D4-F36F-4EE2-9FA4-82C4B3C9FFE8}"/>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226601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pic>
        <p:nvPicPr>
          <p:cNvPr id="19" name="Picture 18">
            <a:extLst>
              <a:ext uri="{FF2B5EF4-FFF2-40B4-BE49-F238E27FC236}">
                <a16:creationId xmlns:a16="http://schemas.microsoft.com/office/drawing/2014/main" id="{390384A3-54A0-48F2-9D54-B4C3B266BFA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4EF6229D-DAE2-495D-A4B6-60B37383FB3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7952" y="5697643"/>
            <a:ext cx="710248" cy="1138028"/>
          </a:xfrm>
          <a:prstGeom prst="rect">
            <a:avLst/>
          </a:prstGeom>
        </p:spPr>
      </p:pic>
      <p:sp>
        <p:nvSpPr>
          <p:cNvPr id="4" name="Title 3">
            <a:extLst>
              <a:ext uri="{FF2B5EF4-FFF2-40B4-BE49-F238E27FC236}">
                <a16:creationId xmlns:a16="http://schemas.microsoft.com/office/drawing/2014/main" id="{7A6FA56E-5B80-4939-854C-5F475A2B93B2}"/>
              </a:ext>
            </a:extLst>
          </p:cNvPr>
          <p:cNvSpPr>
            <a:spLocks noGrp="1"/>
          </p:cNvSpPr>
          <p:nvPr>
            <p:ph type="title"/>
          </p:nvPr>
        </p:nvSpPr>
        <p:spPr>
          <a:xfrm>
            <a:off x="3045368" y="2043663"/>
            <a:ext cx="6105194" cy="2031055"/>
          </a:xfrm>
        </p:spPr>
        <p:txBody>
          <a:bodyPr vert="horz" lIns="91440" tIns="45720" rIns="91440" bIns="45720" rtlCol="0" anchor="b">
            <a:normAutofit/>
          </a:bodyPr>
          <a:lstStyle/>
          <a:p>
            <a:r>
              <a:rPr lang="en-US" sz="4700" kern="1200" dirty="0">
                <a:solidFill>
                  <a:srgbClr val="FFFFFF"/>
                </a:solidFill>
              </a:rPr>
              <a:t>Key Definitions</a:t>
            </a:r>
          </a:p>
        </p:txBody>
      </p:sp>
      <p:pic>
        <p:nvPicPr>
          <p:cNvPr id="7" name="Picture 6">
            <a:extLst>
              <a:ext uri="{FF2B5EF4-FFF2-40B4-BE49-F238E27FC236}">
                <a16:creationId xmlns:a16="http://schemas.microsoft.com/office/drawing/2014/main" id="{61282C64-529E-446A-AC2B-473ED698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288" y="6085934"/>
            <a:ext cx="4175760" cy="652272"/>
          </a:xfrm>
          <a:prstGeom prst="rect">
            <a:avLst/>
          </a:prstGeom>
        </p:spPr>
      </p:pic>
      <p:sp>
        <p:nvSpPr>
          <p:cNvPr id="8" name="TextBox 7">
            <a:extLst>
              <a:ext uri="{FF2B5EF4-FFF2-40B4-BE49-F238E27FC236}">
                <a16:creationId xmlns:a16="http://schemas.microsoft.com/office/drawing/2014/main" id="{07602B18-2DD3-474E-A418-411C1FCD6E0E}"/>
              </a:ext>
            </a:extLst>
          </p:cNvPr>
          <p:cNvSpPr txBox="1"/>
          <p:nvPr/>
        </p:nvSpPr>
        <p:spPr>
          <a:xfrm>
            <a:off x="9384824" y="5984878"/>
            <a:ext cx="2743200" cy="369332"/>
          </a:xfrm>
          <a:prstGeom prst="rect">
            <a:avLst/>
          </a:prstGeom>
          <a:noFill/>
        </p:spPr>
        <p:txBody>
          <a:bodyPr wrap="square" rtlCol="0">
            <a:spAutoFit/>
          </a:bodyPr>
          <a:lstStyle/>
          <a:p>
            <a:pPr algn="r"/>
            <a:r>
              <a:rPr lang="en-CA" b="1" dirty="0"/>
              <a:t>Research funded by</a:t>
            </a:r>
          </a:p>
        </p:txBody>
      </p:sp>
    </p:spTree>
    <p:extLst>
      <p:ext uri="{BB962C8B-B14F-4D97-AF65-F5344CB8AC3E}">
        <p14:creationId xmlns:p14="http://schemas.microsoft.com/office/powerpoint/2010/main" val="114346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8849</TotalTime>
  <Words>6052</Words>
  <Application>Microsoft Office PowerPoint</Application>
  <PresentationFormat>Widescreen</PresentationFormat>
  <Paragraphs>684</Paragraphs>
  <Slides>80</Slides>
  <Notes>18</Notes>
  <HiddenSlides>39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Comic Sans MS</vt:lpstr>
      <vt:lpstr>Times New Roman</vt:lpstr>
      <vt:lpstr>Office Theme</vt:lpstr>
      <vt:lpstr>Exploring opportunities for changing international transfer credit assessment policies and practices</vt:lpstr>
      <vt:lpstr>Plan</vt:lpstr>
      <vt:lpstr>Research Overview</vt:lpstr>
      <vt:lpstr>Research Project Scope</vt:lpstr>
      <vt:lpstr>Research Impetus</vt:lpstr>
      <vt:lpstr>Research Approach</vt:lpstr>
      <vt:lpstr>Objectives </vt:lpstr>
      <vt:lpstr>Sample Limitations and Considerations</vt:lpstr>
      <vt:lpstr>Key Definitions</vt:lpstr>
      <vt:lpstr>Core Definitions</vt:lpstr>
      <vt:lpstr>Exchange Credit</vt:lpstr>
      <vt:lpstr>Study Abroad Credit</vt:lpstr>
      <vt:lpstr>Scope Clarification</vt:lpstr>
      <vt:lpstr>Setting the Stage</vt:lpstr>
      <vt:lpstr>BC Context – the most popular destination in Canada for international students</vt:lpstr>
      <vt:lpstr>Canadian Context for International Enrolment</vt:lpstr>
      <vt:lpstr>Recent National Call to Action</vt:lpstr>
      <vt:lpstr>Findings – Literature Review; Website Review; Additional Consultations</vt:lpstr>
      <vt:lpstr>International Findings</vt:lpstr>
      <vt:lpstr>PowerPoint Presentation</vt:lpstr>
      <vt:lpstr>Top Source Countries – new international undergraduate students</vt:lpstr>
      <vt:lpstr>Exchange Context</vt:lpstr>
      <vt:lpstr>Typology of Practices  - Findings –  Interviews, Website Research, &amp; Survey</vt:lpstr>
      <vt:lpstr>Interviews: institutional profiles</vt:lpstr>
      <vt:lpstr>Survey – Institutional Profile</vt:lpstr>
      <vt:lpstr>Survey Respondent Profile</vt:lpstr>
      <vt:lpstr>PowerPoint Presentation</vt:lpstr>
      <vt:lpstr>Detailed Assessment Process Followed </vt:lpstr>
      <vt:lpstr>Transfer Credit Assessment – Functional Areas Involved</vt:lpstr>
      <vt:lpstr>Exchange Credit Assessment – Functional Areas Involved</vt:lpstr>
      <vt:lpstr>PowerPoint Presentation</vt:lpstr>
      <vt:lpstr>PowerPoint Presentation</vt:lpstr>
      <vt:lpstr>Findings –  Policy Frameworks</vt:lpstr>
      <vt:lpstr>Policy Level</vt:lpstr>
      <vt:lpstr>Policy Frameworks</vt:lpstr>
      <vt:lpstr>Types of Credit</vt:lpstr>
      <vt:lpstr>Findings –  Challenges</vt:lpstr>
      <vt:lpstr>Sample Issues Identified by Community</vt:lpstr>
      <vt:lpstr>Sample Student Challenges &amp; Issues Identified by Community</vt:lpstr>
      <vt:lpstr>Reflection: The Field of International Document Assessment’s Complexity adds Opaqueness</vt:lpstr>
      <vt:lpstr>Exemplar Resources &amp; Practices</vt:lpstr>
      <vt:lpstr>Samples</vt:lpstr>
      <vt:lpstr>Sample Course Equivalency Databases</vt:lpstr>
      <vt:lpstr>External Service Providers</vt:lpstr>
      <vt:lpstr>External Service Providers (e.g., WES, IQAS, etc.)</vt:lpstr>
      <vt:lpstr>PowerPoint Presentation</vt:lpstr>
      <vt:lpstr>External Service Provider: Benefits </vt:lpstr>
      <vt:lpstr>External Service Provider Recommendation </vt:lpstr>
      <vt:lpstr>Reflection: Collaborating with Trusted Partners is Key for Enhancing Transfer and Exchange Credit Assessment of International Documents</vt:lpstr>
      <vt:lpstr>Emerging Considerations &amp; Supports</vt:lpstr>
      <vt:lpstr>Lisbon Recognition Convention (LRC)/ Global Convention – Best Practice</vt:lpstr>
      <vt:lpstr>Common Approach: Substantial Equivalence</vt:lpstr>
      <vt:lpstr>Best Practice Evaluation Approach (LRC/ Global Convention)</vt:lpstr>
      <vt:lpstr>Best Practice Approach (LRC/ Global Convention)</vt:lpstr>
      <vt:lpstr>Global Convention</vt:lpstr>
      <vt:lpstr>Exploring New Approaches</vt:lpstr>
      <vt:lpstr>Findings – The transfer and exchange assessment of  international documents is a complex field.</vt:lpstr>
      <vt:lpstr>Digitization Relevant to Transfer Assessment</vt:lpstr>
      <vt:lpstr>Digitization Relevant to Exchange Credit Assessment</vt:lpstr>
      <vt:lpstr>Ideas?</vt:lpstr>
      <vt:lpstr>European Refugees Passport</vt:lpstr>
      <vt:lpstr>PowerPoint Presentation</vt:lpstr>
      <vt:lpstr>Final Thoughts</vt:lpstr>
      <vt:lpstr>Resources and Tools</vt:lpstr>
      <vt:lpstr>Recommendations – Assessment Process would be improved if institutions…</vt:lpstr>
      <vt:lpstr>External Service Providers</vt:lpstr>
      <vt:lpstr>Policy Recommendation</vt:lpstr>
      <vt:lpstr>PowerPoint Presentation</vt:lpstr>
      <vt:lpstr>Transfer and Exchange Credit assessment of international documents would be improved….</vt:lpstr>
      <vt:lpstr>…by evaluating courses in advance (similar to the BC Transfer System). </vt:lpstr>
      <vt:lpstr>…if student results came from trusted sources via electronic data exchange.</vt:lpstr>
      <vt:lpstr>… if previous course equivalency decisions were available in advance to students.</vt:lpstr>
      <vt:lpstr>…if previous course equivalency decisions were available in advance to other institutions.</vt:lpstr>
      <vt:lpstr>Future Research</vt:lpstr>
      <vt:lpstr>System-Wide Coordination</vt:lpstr>
      <vt:lpstr>Overall Reflections</vt:lpstr>
      <vt:lpstr>Canada is Well Positioned </vt:lpstr>
      <vt:lpstr>Additional Recommendations </vt:lpstr>
      <vt:lpstr>Plan</vt:lpstr>
      <vt:lpstr>Final Thoughts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Student Mobility through Data Exchange:  Lessons Learned</dc:title>
  <dc:creator>J Duklas</dc:creator>
  <cp:lastModifiedBy>Jennifer Kook</cp:lastModifiedBy>
  <cp:revision>280</cp:revision>
  <dcterms:created xsi:type="dcterms:W3CDTF">2017-11-10T20:41:21Z</dcterms:created>
  <dcterms:modified xsi:type="dcterms:W3CDTF">2020-01-30T18:26:37Z</dcterms:modified>
</cp:coreProperties>
</file>